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66" r:id="rId8"/>
    <p:sldId id="259" r:id="rId9"/>
    <p:sldId id="260" r:id="rId10"/>
    <p:sldId id="261" r:id="rId11"/>
    <p:sldId id="262" r:id="rId12"/>
    <p:sldId id="263" r:id="rId13"/>
    <p:sldId id="264" r:id="rId14"/>
    <p:sldId id="265"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onsolas" panose="020B0609020204030204" pitchFamily="49" charset="0"/>
      <p:regular r:id="rId20"/>
      <p:bold r:id="rId21"/>
      <p:italic r:id="rId22"/>
      <p:boldItalic r:id="rId23"/>
    </p:embeddedFont>
    <p:embeddedFont>
      <p:font typeface="DM Sans" pitchFamily="2" charset="0"/>
      <p:regular r:id="rId24"/>
      <p:bold r:id="rId25"/>
      <p:italic r:id="rId26"/>
      <p:boldItalic r:id="rId27"/>
    </p:embeddedFont>
    <p:embeddedFont>
      <p:font typeface="DM Sans Bold" pitchFamily="2" charset="0"/>
      <p:regular r:id="rId28"/>
      <p:bold r:id="rId29"/>
    </p:embeddedFont>
    <p:embeddedFont>
      <p:font typeface="DM Sans Italics" panose="020B0604020202020204" charset="0"/>
      <p:regular r:id="rId30"/>
    </p:embeddedFont>
    <p:embeddedFont>
      <p:font typeface="Montserrat Classic Bold" panose="020B0604020202020204" charset="0"/>
      <p:regular r:id="rId31"/>
    </p:embeddedFont>
    <p:embeddedFont>
      <p:font typeface="Oswald" panose="00000500000000000000" pitchFamily="2" charset="0"/>
      <p:regular r:id="rId32"/>
      <p:bold r:id="rId33"/>
    </p:embeddedFont>
    <p:embeddedFont>
      <p:font typeface="Oswald Bold" panose="00000800000000000000" pitchFamily="2" charset="0"/>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DEACEE-598F-4A33-886C-4DE1A07153E0}" v="1" dt="2023-11-03T06:52:07.0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ableStyles" Target="tableStyles.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ê Đình Bảo Tín" userId="S::123210025@sv1.dut.udn.vn::623cf383-d70e-4994-8c5e-2d494e709b12" providerId="AD" clId="Web-{B2DEACEE-598F-4A33-886C-4DE1A07153E0}"/>
    <pc:docChg chg="sldOrd">
      <pc:chgData name="Lê Đình Bảo Tín" userId="S::123210025@sv1.dut.udn.vn::623cf383-d70e-4994-8c5e-2d494e709b12" providerId="AD" clId="Web-{B2DEACEE-598F-4A33-886C-4DE1A07153E0}" dt="2023-11-03T06:52:07.042" v="0"/>
      <pc:docMkLst>
        <pc:docMk/>
      </pc:docMkLst>
      <pc:sldChg chg="ord">
        <pc:chgData name="Lê Đình Bảo Tín" userId="S::123210025@sv1.dut.udn.vn::623cf383-d70e-4994-8c5e-2d494e709b12" providerId="AD" clId="Web-{B2DEACEE-598F-4A33-886C-4DE1A07153E0}" dt="2023-11-03T06:52:07.042" v="0"/>
        <pc:sldMkLst>
          <pc:docMk/>
          <pc:sldMk cId="610295151" sldId="26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6028014" y="793833"/>
            <a:ext cx="752033" cy="772990"/>
          </a:xfrm>
          <a:custGeom>
            <a:avLst/>
            <a:gdLst/>
            <a:ahLst/>
            <a:cxnLst/>
            <a:rect l="l" t="t" r="r" b="b"/>
            <a:pathLst>
              <a:path w="752033" h="772990">
                <a:moveTo>
                  <a:pt x="0" y="0"/>
                </a:moveTo>
                <a:lnTo>
                  <a:pt x="752032" y="0"/>
                </a:lnTo>
                <a:lnTo>
                  <a:pt x="752032" y="772990"/>
                </a:lnTo>
                <a:lnTo>
                  <a:pt x="0" y="7729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4236347" y="3317863"/>
            <a:ext cx="9815307" cy="3787139"/>
          </a:xfrm>
          <a:prstGeom prst="rect">
            <a:avLst/>
          </a:prstGeom>
        </p:spPr>
        <p:txBody>
          <a:bodyPr lIns="0" tIns="0" rIns="0" bIns="0" rtlCol="0" anchor="t">
            <a:spAutoFit/>
          </a:bodyPr>
          <a:lstStyle/>
          <a:p>
            <a:pPr algn="ctr">
              <a:lnSpc>
                <a:spcPts val="15180"/>
              </a:lnSpc>
            </a:pPr>
            <a:r>
              <a:rPr lang="en-US" sz="11000" spc="1078">
                <a:solidFill>
                  <a:srgbClr val="231F20"/>
                </a:solidFill>
                <a:latin typeface="Oswald Bold"/>
              </a:rPr>
              <a:t>CẢM BIẾN VỚI ARDUINO</a:t>
            </a:r>
          </a:p>
        </p:txBody>
      </p:sp>
      <p:sp>
        <p:nvSpPr>
          <p:cNvPr id="10" name="TextBox 10"/>
          <p:cNvSpPr txBox="1"/>
          <p:nvPr/>
        </p:nvSpPr>
        <p:spPr>
          <a:xfrm>
            <a:off x="2719596" y="7434953"/>
            <a:ext cx="12848809" cy="857250"/>
          </a:xfrm>
          <a:prstGeom prst="rect">
            <a:avLst/>
          </a:prstGeom>
        </p:spPr>
        <p:txBody>
          <a:bodyPr lIns="0" tIns="0" rIns="0" bIns="0" rtlCol="0" anchor="t">
            <a:spAutoFit/>
          </a:bodyPr>
          <a:lstStyle/>
          <a:p>
            <a:pPr algn="ctr">
              <a:lnSpc>
                <a:spcPts val="6900"/>
              </a:lnSpc>
            </a:pPr>
            <a:r>
              <a:rPr lang="en-US" sz="5000" spc="265">
                <a:solidFill>
                  <a:srgbClr val="231F20"/>
                </a:solidFill>
                <a:latin typeface="Montserrat Classic Bold"/>
              </a:rPr>
              <a:t>NHÓM 6</a:t>
            </a:r>
          </a:p>
        </p:txBody>
      </p:sp>
      <p:sp>
        <p:nvSpPr>
          <p:cNvPr id="11" name="TextBox 11"/>
          <p:cNvSpPr txBox="1"/>
          <p:nvPr/>
        </p:nvSpPr>
        <p:spPr>
          <a:xfrm>
            <a:off x="15471210" y="1509673"/>
            <a:ext cx="1865640" cy="512445"/>
          </a:xfrm>
          <a:prstGeom prst="rect">
            <a:avLst/>
          </a:prstGeom>
        </p:spPr>
        <p:txBody>
          <a:bodyPr lIns="0" tIns="0" rIns="0" bIns="0" rtlCol="0" anchor="t">
            <a:spAutoFit/>
          </a:bodyPr>
          <a:lstStyle/>
          <a:p>
            <a:pPr marL="0" lvl="0" indent="0" algn="ctr">
              <a:lnSpc>
                <a:spcPts val="4140"/>
              </a:lnSpc>
              <a:spcBef>
                <a:spcPct val="0"/>
              </a:spcBef>
            </a:pPr>
            <a:r>
              <a:rPr lang="en-US" sz="3000" spc="294">
                <a:solidFill>
                  <a:srgbClr val="231F20"/>
                </a:solidFill>
                <a:latin typeface="Montserrat Classic Bold"/>
              </a:rPr>
              <a:t>21ES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0" y="0"/>
            <a:ext cx="18288000" cy="1435100"/>
            <a:chOff x="0" y="0"/>
            <a:chExt cx="4816593" cy="377969"/>
          </a:xfrm>
        </p:grpSpPr>
        <p:sp>
          <p:nvSpPr>
            <p:cNvPr id="4" name="Freeform 4"/>
            <p:cNvSpPr/>
            <p:nvPr/>
          </p:nvSpPr>
          <p:spPr>
            <a:xfrm>
              <a:off x="0" y="0"/>
              <a:ext cx="4816592" cy="377969"/>
            </a:xfrm>
            <a:custGeom>
              <a:avLst/>
              <a:gdLst/>
              <a:ahLst/>
              <a:cxnLst/>
              <a:rect l="l" t="t" r="r" b="b"/>
              <a:pathLst>
                <a:path w="4816592" h="377969">
                  <a:moveTo>
                    <a:pt x="0" y="0"/>
                  </a:moveTo>
                  <a:lnTo>
                    <a:pt x="4816592" y="0"/>
                  </a:lnTo>
                  <a:lnTo>
                    <a:pt x="4816592" y="377969"/>
                  </a:lnTo>
                  <a:lnTo>
                    <a:pt x="0" y="377969"/>
                  </a:lnTo>
                  <a:close/>
                </a:path>
              </a:pathLst>
            </a:custGeom>
            <a:solidFill>
              <a:srgbClr val="1A1A1A"/>
            </a:solidFill>
          </p:spPr>
          <p:txBody>
            <a:bodyPr/>
            <a:lstStyle/>
            <a:p>
              <a:endParaRPr lang="en-US"/>
            </a:p>
          </p:txBody>
        </p:sp>
        <p:sp>
          <p:nvSpPr>
            <p:cNvPr id="5" name="TextBox 5"/>
            <p:cNvSpPr txBox="1"/>
            <p:nvPr/>
          </p:nvSpPr>
          <p:spPr>
            <a:xfrm>
              <a:off x="0" y="-19050"/>
              <a:ext cx="4816593" cy="39701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4479722" y="-446019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5302780" y="-2007496"/>
            <a:ext cx="6709932" cy="6885191"/>
          </a:xfrm>
          <a:custGeom>
            <a:avLst/>
            <a:gdLst/>
            <a:ahLst/>
            <a:cxnLst/>
            <a:rect l="l" t="t" r="r" b="b"/>
            <a:pathLst>
              <a:path w="6709932" h="6885191">
                <a:moveTo>
                  <a:pt x="0" y="0"/>
                </a:moveTo>
                <a:lnTo>
                  <a:pt x="6709931" y="0"/>
                </a:lnTo>
                <a:lnTo>
                  <a:pt x="6709931"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224656" y="2426025"/>
            <a:ext cx="7963608" cy="6283138"/>
          </a:xfrm>
          <a:custGeom>
            <a:avLst/>
            <a:gdLst/>
            <a:ahLst/>
            <a:cxnLst/>
            <a:rect l="l" t="t" r="r" b="b"/>
            <a:pathLst>
              <a:path w="7963608" h="6283138">
                <a:moveTo>
                  <a:pt x="0" y="0"/>
                </a:moveTo>
                <a:lnTo>
                  <a:pt x="7963608" y="0"/>
                </a:lnTo>
                <a:lnTo>
                  <a:pt x="7963608" y="6283138"/>
                </a:lnTo>
                <a:lnTo>
                  <a:pt x="0" y="6283138"/>
                </a:lnTo>
                <a:lnTo>
                  <a:pt x="0" y="0"/>
                </a:lnTo>
                <a:close/>
              </a:path>
            </a:pathLst>
          </a:custGeom>
          <a:blipFill>
            <a:blip r:embed="rId5"/>
            <a:stretch>
              <a:fillRect/>
            </a:stretch>
          </a:blipFill>
        </p:spPr>
        <p:txBody>
          <a:bodyPr/>
          <a:lstStyle/>
          <a:p>
            <a:endParaRPr lang="en-US"/>
          </a:p>
        </p:txBody>
      </p:sp>
      <p:sp>
        <p:nvSpPr>
          <p:cNvPr id="9" name="Freeform 9"/>
          <p:cNvSpPr/>
          <p:nvPr/>
        </p:nvSpPr>
        <p:spPr>
          <a:xfrm>
            <a:off x="9340926" y="1496752"/>
            <a:ext cx="7672307" cy="8620760"/>
          </a:xfrm>
          <a:custGeom>
            <a:avLst/>
            <a:gdLst/>
            <a:ahLst/>
            <a:cxnLst/>
            <a:rect l="l" t="t" r="r" b="b"/>
            <a:pathLst>
              <a:path w="7672307" h="8620760">
                <a:moveTo>
                  <a:pt x="0" y="0"/>
                </a:moveTo>
                <a:lnTo>
                  <a:pt x="7672308" y="0"/>
                </a:lnTo>
                <a:lnTo>
                  <a:pt x="7672308" y="8620760"/>
                </a:lnTo>
                <a:lnTo>
                  <a:pt x="0" y="8620760"/>
                </a:lnTo>
                <a:lnTo>
                  <a:pt x="0" y="0"/>
                </a:lnTo>
                <a:close/>
              </a:path>
            </a:pathLst>
          </a:custGeom>
          <a:blipFill>
            <a:blip r:embed="rId6"/>
            <a:stretch>
              <a:fillRect/>
            </a:stretch>
          </a:blipFill>
        </p:spPr>
        <p:txBody>
          <a:bodyPr/>
          <a:lstStyle/>
          <a:p>
            <a:endParaRPr lang="en-US"/>
          </a:p>
        </p:txBody>
      </p:sp>
      <p:sp>
        <p:nvSpPr>
          <p:cNvPr id="10" name="TextBox 10"/>
          <p:cNvSpPr txBox="1"/>
          <p:nvPr/>
        </p:nvSpPr>
        <p:spPr>
          <a:xfrm>
            <a:off x="-1565114" y="172752"/>
            <a:ext cx="10906040" cy="914781"/>
          </a:xfrm>
          <a:prstGeom prst="rect">
            <a:avLst/>
          </a:prstGeom>
        </p:spPr>
        <p:txBody>
          <a:bodyPr lIns="0" tIns="0" rIns="0" bIns="0" rtlCol="0" anchor="t">
            <a:spAutoFit/>
          </a:bodyPr>
          <a:lstStyle/>
          <a:p>
            <a:pPr algn="ctr">
              <a:lnSpc>
                <a:spcPts val="7452"/>
              </a:lnSpc>
            </a:pPr>
            <a:r>
              <a:rPr lang="en-US" sz="5400" spc="529">
                <a:solidFill>
                  <a:srgbClr val="FFFFFF"/>
                </a:solidFill>
                <a:latin typeface="Oswald Bold"/>
              </a:rPr>
              <a:t>3. VÍ DỤ MINH HỌA</a:t>
            </a:r>
          </a:p>
        </p:txBody>
      </p:sp>
      <p:sp>
        <p:nvSpPr>
          <p:cNvPr id="11" name="TextBox 11"/>
          <p:cNvSpPr txBox="1"/>
          <p:nvPr/>
        </p:nvSpPr>
        <p:spPr>
          <a:xfrm>
            <a:off x="224656" y="1430077"/>
            <a:ext cx="15330716" cy="1925222"/>
          </a:xfrm>
          <a:prstGeom prst="rect">
            <a:avLst/>
          </a:prstGeom>
        </p:spPr>
        <p:txBody>
          <a:bodyPr lIns="0" tIns="0" rIns="0" bIns="0" rtlCol="0" anchor="t">
            <a:spAutoFit/>
          </a:bodyPr>
          <a:lstStyle/>
          <a:p>
            <a:pPr>
              <a:lnSpc>
                <a:spcPts val="5104"/>
              </a:lnSpc>
            </a:pPr>
            <a:r>
              <a:rPr lang="en-US" sz="3698" spc="362">
                <a:solidFill>
                  <a:srgbClr val="231F20"/>
                </a:solidFill>
                <a:latin typeface="DM Sans Bold"/>
              </a:rPr>
              <a:t>3.2. CHƯƠNG TRÌNH MẪU:</a:t>
            </a:r>
          </a:p>
          <a:p>
            <a:pPr>
              <a:lnSpc>
                <a:spcPts val="5104"/>
              </a:lnSpc>
            </a:pPr>
            <a:endParaRPr lang="en-US" sz="3698" spc="362">
              <a:solidFill>
                <a:srgbClr val="231F20"/>
              </a:solidFill>
              <a:latin typeface="DM Sans Bold"/>
            </a:endParaRPr>
          </a:p>
          <a:p>
            <a:pPr algn="l">
              <a:lnSpc>
                <a:spcPts val="5104"/>
              </a:lnSpc>
            </a:pPr>
            <a:endParaRPr lang="en-US" sz="3698" spc="362">
              <a:solidFill>
                <a:srgbClr val="231F20"/>
              </a:solidFill>
              <a:latin typeface="DM Sa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23614"/>
            <a:ext cx="8097687" cy="3241963"/>
          </a:xfrm>
          <a:prstGeom prst="rect">
            <a:avLst/>
          </a:prstGeom>
        </p:spPr>
        <p:txBody>
          <a:bodyPr lIns="0" tIns="0" rIns="0" bIns="0" rtlCol="0" anchor="t">
            <a:spAutoFit/>
          </a:bodyPr>
          <a:lstStyle/>
          <a:p>
            <a:pPr marL="0" lvl="0" indent="0">
              <a:lnSpc>
                <a:spcPts val="13015"/>
              </a:lnSpc>
              <a:spcBef>
                <a:spcPct val="0"/>
              </a:spcBef>
            </a:pPr>
            <a:r>
              <a:rPr lang="en-US" sz="9431" spc="924">
                <a:solidFill>
                  <a:srgbClr val="231F20"/>
                </a:solidFill>
                <a:latin typeface="Oswald Bold"/>
              </a:rPr>
              <a:t>THANK'S FOR WATCHING</a:t>
            </a:r>
          </a:p>
        </p:txBody>
      </p:sp>
      <p:sp>
        <p:nvSpPr>
          <p:cNvPr id="5" name="Freeform 5"/>
          <p:cNvSpPr/>
          <p:nvPr/>
        </p:nvSpPr>
        <p:spPr>
          <a:xfrm>
            <a:off x="14536371" y="4388334"/>
            <a:ext cx="734693" cy="755166"/>
          </a:xfrm>
          <a:custGeom>
            <a:avLst/>
            <a:gdLst/>
            <a:ahLst/>
            <a:cxnLst/>
            <a:rect l="l" t="t" r="r" b="b"/>
            <a:pathLst>
              <a:path w="734693" h="755166">
                <a:moveTo>
                  <a:pt x="0" y="0"/>
                </a:moveTo>
                <a:lnTo>
                  <a:pt x="734692" y="0"/>
                </a:lnTo>
                <a:lnTo>
                  <a:pt x="734692" y="755166"/>
                </a:lnTo>
                <a:lnTo>
                  <a:pt x="0" y="7551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028700" y="3218349"/>
            <a:ext cx="6039951" cy="6039951"/>
          </a:xfrm>
          <a:custGeom>
            <a:avLst/>
            <a:gdLst/>
            <a:ahLst/>
            <a:cxnLst/>
            <a:rect l="l" t="t" r="r" b="b"/>
            <a:pathLst>
              <a:path w="6039951" h="6039951">
                <a:moveTo>
                  <a:pt x="0" y="0"/>
                </a:moveTo>
                <a:lnTo>
                  <a:pt x="6039951" y="0"/>
                </a:lnTo>
                <a:lnTo>
                  <a:pt x="6039951" y="6039951"/>
                </a:lnTo>
                <a:lnTo>
                  <a:pt x="0" y="6039951"/>
                </a:lnTo>
                <a:lnTo>
                  <a:pt x="0" y="0"/>
                </a:lnTo>
                <a:close/>
              </a:path>
            </a:pathLst>
          </a:custGeom>
          <a:blipFill>
            <a:blip r:embed="rId9"/>
            <a:stretch>
              <a:fillRect/>
            </a:stretch>
          </a:blipFill>
        </p:spPr>
        <p:txBody>
          <a:bodyPr/>
          <a:lstStyle/>
          <a:p>
            <a:endParaRPr lang="en-US"/>
          </a:p>
        </p:txBody>
      </p:sp>
      <p:sp>
        <p:nvSpPr>
          <p:cNvPr id="8" name="TextBox 8"/>
          <p:cNvSpPr txBox="1"/>
          <p:nvPr/>
        </p:nvSpPr>
        <p:spPr>
          <a:xfrm>
            <a:off x="13665931" y="5105400"/>
            <a:ext cx="2475572" cy="377271"/>
          </a:xfrm>
          <a:prstGeom prst="rect">
            <a:avLst/>
          </a:prstGeom>
        </p:spPr>
        <p:txBody>
          <a:bodyPr lIns="0" tIns="0" rIns="0" bIns="0" rtlCol="0" anchor="t">
            <a:spAutoFit/>
          </a:bodyPr>
          <a:lstStyle/>
          <a:p>
            <a:pPr marL="0" lvl="0" indent="0" algn="ctr">
              <a:lnSpc>
                <a:spcPts val="3177"/>
              </a:lnSpc>
              <a:spcBef>
                <a:spcPct val="0"/>
              </a:spcBef>
            </a:pPr>
            <a:r>
              <a:rPr lang="en-US" sz="2302" spc="225">
                <a:solidFill>
                  <a:srgbClr val="231F20"/>
                </a:solidFill>
                <a:latin typeface="Montserrat Classic Bold"/>
              </a:rPr>
              <a:t>GROUP6-21ES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5587837" y="5360680"/>
            <a:ext cx="7629294" cy="7828566"/>
          </a:xfrm>
          <a:custGeom>
            <a:avLst/>
            <a:gdLst/>
            <a:ahLst/>
            <a:cxnLst/>
            <a:rect l="l" t="t" r="r" b="b"/>
            <a:pathLst>
              <a:path w="7629294" h="7828566">
                <a:moveTo>
                  <a:pt x="0" y="0"/>
                </a:moveTo>
                <a:lnTo>
                  <a:pt x="7629293" y="0"/>
                </a:lnTo>
                <a:lnTo>
                  <a:pt x="7629293"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438903" y="2495688"/>
            <a:ext cx="1883377" cy="7566278"/>
            <a:chOff x="0" y="0"/>
            <a:chExt cx="351918" cy="1413797"/>
          </a:xfrm>
        </p:grpSpPr>
        <p:sp>
          <p:nvSpPr>
            <p:cNvPr id="4" name="Freeform 4"/>
            <p:cNvSpPr/>
            <p:nvPr/>
          </p:nvSpPr>
          <p:spPr>
            <a:xfrm>
              <a:off x="0" y="0"/>
              <a:ext cx="351918" cy="1413797"/>
            </a:xfrm>
            <a:custGeom>
              <a:avLst/>
              <a:gdLst/>
              <a:ahLst/>
              <a:cxnLst/>
              <a:rect l="l" t="t" r="r" b="b"/>
              <a:pathLst>
                <a:path w="351918" h="1413797">
                  <a:moveTo>
                    <a:pt x="0" y="0"/>
                  </a:moveTo>
                  <a:lnTo>
                    <a:pt x="351918" y="0"/>
                  </a:lnTo>
                  <a:lnTo>
                    <a:pt x="351918" y="1413797"/>
                  </a:lnTo>
                  <a:lnTo>
                    <a:pt x="0" y="1413797"/>
                  </a:lnTo>
                  <a:close/>
                </a:path>
              </a:pathLst>
            </a:custGeom>
            <a:solidFill>
              <a:srgbClr val="CCCCCC"/>
            </a:solidFill>
          </p:spPr>
          <p:txBody>
            <a:bodyPr/>
            <a:lstStyle/>
            <a:p>
              <a:endParaRPr lang="en-US"/>
            </a:p>
          </p:txBody>
        </p:sp>
        <p:sp>
          <p:nvSpPr>
            <p:cNvPr id="5" name="TextBox 5"/>
            <p:cNvSpPr txBox="1"/>
            <p:nvPr/>
          </p:nvSpPr>
          <p:spPr>
            <a:xfrm>
              <a:off x="0" y="-19050"/>
              <a:ext cx="351918" cy="1432847"/>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5049787" y="458336"/>
            <a:ext cx="7416941" cy="1683727"/>
          </a:xfrm>
          <a:prstGeom prst="rect">
            <a:avLst/>
          </a:prstGeom>
        </p:spPr>
        <p:txBody>
          <a:bodyPr lIns="0" tIns="0" rIns="0" bIns="0" rtlCol="0" anchor="t">
            <a:spAutoFit/>
          </a:bodyPr>
          <a:lstStyle/>
          <a:p>
            <a:pPr algn="ctr">
              <a:lnSpc>
                <a:spcPts val="13774"/>
              </a:lnSpc>
            </a:pPr>
            <a:r>
              <a:rPr lang="en-US" sz="9981" spc="978">
                <a:solidFill>
                  <a:srgbClr val="231F20"/>
                </a:solidFill>
                <a:latin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2737765" y="2965074"/>
            <a:ext cx="1321021" cy="926367"/>
          </a:xfrm>
          <a:prstGeom prst="rect">
            <a:avLst/>
          </a:prstGeom>
        </p:spPr>
        <p:txBody>
          <a:bodyPr lIns="0" tIns="0" rIns="0" bIns="0" rtlCol="0" anchor="t">
            <a:spAutoFit/>
          </a:bodyPr>
          <a:lstStyle/>
          <a:p>
            <a:pPr algn="ctr">
              <a:lnSpc>
                <a:spcPts val="7394"/>
              </a:lnSpc>
            </a:pPr>
            <a:r>
              <a:rPr lang="en-US" sz="6162">
                <a:solidFill>
                  <a:srgbClr val="363636"/>
                </a:solidFill>
                <a:latin typeface="Oswald Bold Italics"/>
              </a:rPr>
              <a:t>3.8</a:t>
            </a:r>
          </a:p>
        </p:txBody>
      </p:sp>
      <p:sp>
        <p:nvSpPr>
          <p:cNvPr id="9" name="TextBox 9"/>
          <p:cNvSpPr txBox="1"/>
          <p:nvPr/>
        </p:nvSpPr>
        <p:spPr>
          <a:xfrm>
            <a:off x="2737765" y="6454176"/>
            <a:ext cx="1321021" cy="926367"/>
          </a:xfrm>
          <a:prstGeom prst="rect">
            <a:avLst/>
          </a:prstGeom>
        </p:spPr>
        <p:txBody>
          <a:bodyPr lIns="0" tIns="0" rIns="0" bIns="0" rtlCol="0" anchor="t">
            <a:spAutoFit/>
          </a:bodyPr>
          <a:lstStyle/>
          <a:p>
            <a:pPr algn="ctr">
              <a:lnSpc>
                <a:spcPts val="7394"/>
              </a:lnSpc>
            </a:pPr>
            <a:r>
              <a:rPr lang="en-US" sz="6162">
                <a:solidFill>
                  <a:srgbClr val="363636"/>
                </a:solidFill>
                <a:latin typeface="Oswald Bold Italics"/>
              </a:rPr>
              <a:t>3.9</a:t>
            </a:r>
          </a:p>
        </p:txBody>
      </p:sp>
      <p:sp>
        <p:nvSpPr>
          <p:cNvPr id="10" name="TextBox 10"/>
          <p:cNvSpPr txBox="1"/>
          <p:nvPr/>
        </p:nvSpPr>
        <p:spPr>
          <a:xfrm>
            <a:off x="4677364" y="3090836"/>
            <a:ext cx="8161787" cy="629822"/>
          </a:xfrm>
          <a:prstGeom prst="rect">
            <a:avLst/>
          </a:prstGeom>
        </p:spPr>
        <p:txBody>
          <a:bodyPr lIns="0" tIns="0" rIns="0" bIns="0" rtlCol="0" anchor="t">
            <a:spAutoFit/>
          </a:bodyPr>
          <a:lstStyle/>
          <a:p>
            <a:pPr>
              <a:lnSpc>
                <a:spcPts val="5104"/>
              </a:lnSpc>
            </a:pPr>
            <a:r>
              <a:rPr lang="en-US" sz="3698" spc="362">
                <a:solidFill>
                  <a:srgbClr val="231F20"/>
                </a:solidFill>
                <a:latin typeface="DM Sans Bold"/>
              </a:rPr>
              <a:t>JOYSTICK MODULE</a:t>
            </a:r>
          </a:p>
        </p:txBody>
      </p:sp>
      <p:sp>
        <p:nvSpPr>
          <p:cNvPr id="11" name="TextBox 11"/>
          <p:cNvSpPr txBox="1"/>
          <p:nvPr/>
        </p:nvSpPr>
        <p:spPr>
          <a:xfrm>
            <a:off x="4677364" y="4210296"/>
            <a:ext cx="8565085" cy="626551"/>
          </a:xfrm>
          <a:prstGeom prst="rect">
            <a:avLst/>
          </a:prstGeom>
        </p:spPr>
        <p:txBody>
          <a:bodyPr lIns="0" tIns="0" rIns="0" bIns="0" rtlCol="0" anchor="t">
            <a:spAutoFit/>
          </a:bodyPr>
          <a:lstStyle/>
          <a:p>
            <a:pPr marL="798559" lvl="1" indent="-399279">
              <a:lnSpc>
                <a:spcPts val="5104"/>
              </a:lnSpc>
              <a:buFont typeface="Arial"/>
              <a:buChar char="•"/>
            </a:pPr>
            <a:r>
              <a:rPr lang="en-US" sz="3698" spc="362">
                <a:solidFill>
                  <a:srgbClr val="231F20"/>
                </a:solidFill>
                <a:latin typeface="DM Sans"/>
              </a:rPr>
              <a:t>GIỚI THIỆU</a:t>
            </a:r>
          </a:p>
        </p:txBody>
      </p:sp>
      <p:sp>
        <p:nvSpPr>
          <p:cNvPr id="12" name="TextBox 12"/>
          <p:cNvSpPr txBox="1"/>
          <p:nvPr/>
        </p:nvSpPr>
        <p:spPr>
          <a:xfrm>
            <a:off x="4677364" y="5507175"/>
            <a:ext cx="8161787" cy="626551"/>
          </a:xfrm>
          <a:prstGeom prst="rect">
            <a:avLst/>
          </a:prstGeom>
        </p:spPr>
        <p:txBody>
          <a:bodyPr lIns="0" tIns="0" rIns="0" bIns="0" rtlCol="0" anchor="t">
            <a:spAutoFit/>
          </a:bodyPr>
          <a:lstStyle/>
          <a:p>
            <a:pPr marL="0" lvl="0" indent="0" algn="l">
              <a:lnSpc>
                <a:spcPts val="5104"/>
              </a:lnSpc>
              <a:spcBef>
                <a:spcPct val="0"/>
              </a:spcBef>
            </a:pPr>
            <a:r>
              <a:rPr lang="en-US" sz="3698" spc="362">
                <a:solidFill>
                  <a:srgbClr val="231F20"/>
                </a:solidFill>
                <a:latin typeface="DM Sans"/>
              </a:rPr>
              <a:t>  2. VÍ DỤ MINH HỌA</a:t>
            </a:r>
          </a:p>
        </p:txBody>
      </p:sp>
      <p:sp>
        <p:nvSpPr>
          <p:cNvPr id="13" name="TextBox 13"/>
          <p:cNvSpPr txBox="1"/>
          <p:nvPr/>
        </p:nvSpPr>
        <p:spPr>
          <a:xfrm>
            <a:off x="4677364" y="6626635"/>
            <a:ext cx="8565085" cy="629822"/>
          </a:xfrm>
          <a:prstGeom prst="rect">
            <a:avLst/>
          </a:prstGeom>
        </p:spPr>
        <p:txBody>
          <a:bodyPr lIns="0" tIns="0" rIns="0" bIns="0" rtlCol="0" anchor="t">
            <a:spAutoFit/>
          </a:bodyPr>
          <a:lstStyle/>
          <a:p>
            <a:pPr marL="0" lvl="0" indent="0" algn="l">
              <a:lnSpc>
                <a:spcPts val="5104"/>
              </a:lnSpc>
              <a:spcBef>
                <a:spcPct val="0"/>
              </a:spcBef>
            </a:pPr>
            <a:r>
              <a:rPr lang="en-US" sz="3698" spc="362">
                <a:solidFill>
                  <a:srgbClr val="231F20"/>
                </a:solidFill>
                <a:latin typeface="DM Sans Bold"/>
              </a:rPr>
              <a:t>CẢM BIẾN GAS (GAS SENSOR)</a:t>
            </a:r>
          </a:p>
        </p:txBody>
      </p:sp>
      <p:sp>
        <p:nvSpPr>
          <p:cNvPr id="14" name="TextBox 14"/>
          <p:cNvSpPr txBox="1"/>
          <p:nvPr/>
        </p:nvSpPr>
        <p:spPr>
          <a:xfrm>
            <a:off x="4677364" y="7755435"/>
            <a:ext cx="8565085" cy="626551"/>
          </a:xfrm>
          <a:prstGeom prst="rect">
            <a:avLst/>
          </a:prstGeom>
        </p:spPr>
        <p:txBody>
          <a:bodyPr lIns="0" tIns="0" rIns="0" bIns="0" rtlCol="0" anchor="t">
            <a:spAutoFit/>
          </a:bodyPr>
          <a:lstStyle/>
          <a:p>
            <a:pPr marL="0" lvl="0" indent="0" algn="l">
              <a:lnSpc>
                <a:spcPts val="5104"/>
              </a:lnSpc>
              <a:spcBef>
                <a:spcPct val="0"/>
              </a:spcBef>
            </a:pPr>
            <a:r>
              <a:rPr lang="en-US" sz="3698" spc="362">
                <a:solidFill>
                  <a:srgbClr val="231F20"/>
                </a:solidFill>
                <a:latin typeface="DM Sans"/>
              </a:rPr>
              <a:t>   1. GIỚI THIỆU</a:t>
            </a:r>
          </a:p>
        </p:txBody>
      </p:sp>
      <p:sp>
        <p:nvSpPr>
          <p:cNvPr id="15" name="TextBox 15"/>
          <p:cNvSpPr txBox="1"/>
          <p:nvPr/>
        </p:nvSpPr>
        <p:spPr>
          <a:xfrm>
            <a:off x="4677364" y="8872300"/>
            <a:ext cx="8161787" cy="626551"/>
          </a:xfrm>
          <a:prstGeom prst="rect">
            <a:avLst/>
          </a:prstGeom>
        </p:spPr>
        <p:txBody>
          <a:bodyPr lIns="0" tIns="0" rIns="0" bIns="0" rtlCol="0" anchor="t">
            <a:spAutoFit/>
          </a:bodyPr>
          <a:lstStyle/>
          <a:p>
            <a:pPr marL="0" lvl="0" indent="0" algn="l">
              <a:lnSpc>
                <a:spcPts val="5104"/>
              </a:lnSpc>
              <a:spcBef>
                <a:spcPct val="0"/>
              </a:spcBef>
            </a:pPr>
            <a:r>
              <a:rPr lang="en-US" sz="3698" spc="362">
                <a:solidFill>
                  <a:srgbClr val="231F20"/>
                </a:solidFill>
                <a:latin typeface="DM Sans"/>
              </a:rPr>
              <a:t>   2. VÍ DỤ MINH HỌA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9487421" y="-11582591"/>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472597" y="-3811051"/>
            <a:ext cx="15841853" cy="16255633"/>
          </a:xfrm>
          <a:custGeom>
            <a:avLst/>
            <a:gdLst/>
            <a:ahLst/>
            <a:cxnLst/>
            <a:rect l="l" t="t" r="r" b="b"/>
            <a:pathLst>
              <a:path w="15841853" h="1625563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726948" y="341532"/>
            <a:ext cx="12057353" cy="2323337"/>
          </a:xfrm>
          <a:prstGeom prst="rect">
            <a:avLst/>
          </a:prstGeom>
        </p:spPr>
        <p:txBody>
          <a:bodyPr lIns="0" tIns="0" rIns="0" bIns="0" rtlCol="0" anchor="t">
            <a:spAutoFit/>
          </a:bodyPr>
          <a:lstStyle/>
          <a:p>
            <a:pPr>
              <a:lnSpc>
                <a:spcPts val="11040"/>
              </a:lnSpc>
            </a:pPr>
            <a:r>
              <a:rPr lang="en-US" sz="8000" spc="784">
                <a:solidFill>
                  <a:srgbClr val="FFFFFF"/>
                </a:solidFill>
                <a:latin typeface="Oswald Bold"/>
              </a:rPr>
              <a:t>3.8 JOYSTICK MODULE</a:t>
            </a:r>
          </a:p>
          <a:p>
            <a:pPr marL="1165871" lvl="1" indent="-582936">
              <a:lnSpc>
                <a:spcPts val="7452"/>
              </a:lnSpc>
              <a:buFont typeface="Arial"/>
              <a:buChar char="•"/>
            </a:pPr>
            <a:r>
              <a:rPr lang="en-US" sz="5400" spc="529">
                <a:solidFill>
                  <a:srgbClr val="FFFFFF"/>
                </a:solidFill>
                <a:latin typeface="Oswald"/>
              </a:rPr>
              <a:t>GIỚI THIỆU:</a:t>
            </a:r>
          </a:p>
        </p:txBody>
      </p:sp>
      <p:sp>
        <p:nvSpPr>
          <p:cNvPr id="5" name="TextBox 5"/>
          <p:cNvSpPr txBox="1"/>
          <p:nvPr/>
        </p:nvSpPr>
        <p:spPr>
          <a:xfrm>
            <a:off x="1268992" y="3669191"/>
            <a:ext cx="14203604" cy="2891467"/>
          </a:xfrm>
          <a:prstGeom prst="rect">
            <a:avLst/>
          </a:prstGeom>
        </p:spPr>
        <p:txBody>
          <a:bodyPr lIns="0" tIns="0" rIns="0" bIns="0" rtlCol="0" anchor="t">
            <a:spAutoFit/>
          </a:bodyPr>
          <a:lstStyle/>
          <a:p>
            <a:pPr>
              <a:lnSpc>
                <a:spcPts val="4636"/>
              </a:lnSpc>
            </a:pPr>
            <a:r>
              <a:rPr lang="en-US" sz="3359" spc="329">
                <a:solidFill>
                  <a:srgbClr val="F5FFF5"/>
                </a:solidFill>
                <a:latin typeface="DM Sans"/>
              </a:rPr>
              <a:t> -Joystick module cung cấp một giải pháp để di chuyển robot đến đích một cách trực tiếp bằng 2 ngõ ra tương tự (dựa vào các lệnh với điều khiển theo trục X và trục Y).</a:t>
            </a:r>
          </a:p>
          <a:p>
            <a:pPr>
              <a:lnSpc>
                <a:spcPts val="4636"/>
              </a:lnSpc>
            </a:pPr>
            <a:endParaRPr lang="en-US" sz="3359" spc="329">
              <a:solidFill>
                <a:srgbClr val="F5FFF5"/>
              </a:solidFill>
              <a:latin typeface="DM Sans"/>
            </a:endParaRPr>
          </a:p>
          <a:p>
            <a:pPr algn="l">
              <a:lnSpc>
                <a:spcPts val="4636"/>
              </a:lnSpc>
            </a:pPr>
            <a:r>
              <a:rPr lang="en-US" sz="3359" spc="329">
                <a:solidFill>
                  <a:srgbClr val="F5FFF5"/>
                </a:solidFill>
                <a:latin typeface="DM Sans"/>
              </a:rPr>
              <a:t> -Joystich cũng có một ngõ ra số với 0,1 (trục Z)</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7C113F-D8AD-2B82-2E47-29773C49A260}"/>
              </a:ext>
            </a:extLst>
          </p:cNvPr>
          <p:cNvSpPr txBox="1"/>
          <p:nvPr/>
        </p:nvSpPr>
        <p:spPr>
          <a:xfrm>
            <a:off x="1295400" y="1333500"/>
            <a:ext cx="15697200" cy="10064294"/>
          </a:xfrm>
          <a:prstGeom prst="rect">
            <a:avLst/>
          </a:prstGeom>
          <a:noFill/>
        </p:spPr>
        <p:txBody>
          <a:bodyPr wrap="square">
            <a:spAutoFit/>
          </a:bodyPr>
          <a:lstStyle/>
          <a:p>
            <a:r>
              <a:rPr lang="en-US" sz="2700" b="0" dirty="0">
                <a:solidFill>
                  <a:schemeClr val="tx2">
                    <a:lumMod val="50000"/>
                  </a:schemeClr>
                </a:solidFill>
                <a:effectLst/>
                <a:latin typeface="Consolas" panose="020B0609020204030204" pitchFamily="49" charset="0"/>
              </a:rPr>
              <a:t>int const </a:t>
            </a:r>
            <a:r>
              <a:rPr lang="en-US" sz="2700" b="0" dirty="0" err="1">
                <a:solidFill>
                  <a:schemeClr val="tx2">
                    <a:lumMod val="50000"/>
                  </a:schemeClr>
                </a:solidFill>
                <a:effectLst/>
                <a:latin typeface="Consolas" panose="020B0609020204030204" pitchFamily="49" charset="0"/>
              </a:rPr>
              <a:t>VRx_pin</a:t>
            </a:r>
            <a:r>
              <a:rPr lang="en-US" sz="2700" b="0" dirty="0">
                <a:solidFill>
                  <a:schemeClr val="tx2">
                    <a:lumMod val="50000"/>
                  </a:schemeClr>
                </a:solidFill>
                <a:effectLst/>
                <a:latin typeface="Consolas" panose="020B0609020204030204" pitchFamily="49" charset="0"/>
              </a:rPr>
              <a:t> = A0;// </a:t>
            </a:r>
            <a:r>
              <a:rPr lang="en-US" sz="2700" b="0" dirty="0" err="1">
                <a:solidFill>
                  <a:schemeClr val="tx2">
                    <a:lumMod val="50000"/>
                  </a:schemeClr>
                </a:solidFill>
                <a:effectLst/>
                <a:latin typeface="Consolas" panose="020B0609020204030204" pitchFamily="49" charset="0"/>
              </a:rPr>
              <a:t>khai</a:t>
            </a:r>
            <a:r>
              <a:rPr lang="en-US" sz="2700" b="0" dirty="0">
                <a:solidFill>
                  <a:schemeClr val="tx2">
                    <a:lumMod val="50000"/>
                  </a:schemeClr>
                </a:solidFill>
                <a:effectLst/>
                <a:latin typeface="Consolas" panose="020B0609020204030204" pitchFamily="49" charset="0"/>
              </a:rPr>
              <a:t> bao </a:t>
            </a:r>
            <a:r>
              <a:rPr lang="en-US" sz="2700" b="0" dirty="0" err="1">
                <a:solidFill>
                  <a:schemeClr val="tx2">
                    <a:lumMod val="50000"/>
                  </a:schemeClr>
                </a:solidFill>
                <a:effectLst/>
                <a:latin typeface="Consolas" panose="020B0609020204030204" pitchFamily="49" charset="0"/>
              </a:rPr>
              <a:t>chan</a:t>
            </a:r>
            <a:r>
              <a:rPr lang="en-US" sz="2700" b="0" dirty="0">
                <a:solidFill>
                  <a:schemeClr val="tx2">
                    <a:lumMod val="50000"/>
                  </a:schemeClr>
                </a:solidFill>
                <a:effectLst/>
                <a:latin typeface="Consolas" panose="020B0609020204030204" pitchFamily="49" charset="0"/>
              </a:rPr>
              <a:t> </a:t>
            </a:r>
          </a:p>
          <a:p>
            <a:r>
              <a:rPr lang="en-US" sz="2700" b="0" dirty="0">
                <a:solidFill>
                  <a:schemeClr val="tx2">
                    <a:lumMod val="50000"/>
                  </a:schemeClr>
                </a:solidFill>
                <a:effectLst/>
                <a:latin typeface="Consolas" panose="020B0609020204030204" pitchFamily="49" charset="0"/>
              </a:rPr>
              <a:t>int const </a:t>
            </a:r>
            <a:r>
              <a:rPr lang="en-US" sz="2700" b="0" dirty="0" err="1">
                <a:solidFill>
                  <a:schemeClr val="tx2">
                    <a:lumMod val="50000"/>
                  </a:schemeClr>
                </a:solidFill>
                <a:effectLst/>
                <a:latin typeface="Consolas" panose="020B0609020204030204" pitchFamily="49" charset="0"/>
              </a:rPr>
              <a:t>VRy_pin</a:t>
            </a:r>
            <a:r>
              <a:rPr lang="en-US" sz="2700" b="0" dirty="0">
                <a:solidFill>
                  <a:schemeClr val="tx2">
                    <a:lumMod val="50000"/>
                  </a:schemeClr>
                </a:solidFill>
                <a:effectLst/>
                <a:latin typeface="Consolas" panose="020B0609020204030204" pitchFamily="49" charset="0"/>
              </a:rPr>
              <a:t> = A1;</a:t>
            </a:r>
          </a:p>
          <a:p>
            <a:br>
              <a:rPr lang="en-US" sz="2700" b="0" dirty="0">
                <a:solidFill>
                  <a:schemeClr val="tx2">
                    <a:lumMod val="50000"/>
                  </a:schemeClr>
                </a:solidFill>
                <a:effectLst/>
                <a:latin typeface="Consolas" panose="020B0609020204030204" pitchFamily="49" charset="0"/>
              </a:rPr>
            </a:br>
            <a:r>
              <a:rPr lang="en-US" sz="2700" b="0" dirty="0">
                <a:solidFill>
                  <a:schemeClr val="tx2">
                    <a:lumMod val="50000"/>
                  </a:schemeClr>
                </a:solidFill>
                <a:effectLst/>
                <a:latin typeface="Consolas" panose="020B0609020204030204" pitchFamily="49" charset="0"/>
              </a:rPr>
              <a:t>int button = 2; // </a:t>
            </a:r>
            <a:r>
              <a:rPr lang="en-US" sz="2700" b="0" dirty="0" err="1">
                <a:solidFill>
                  <a:schemeClr val="tx2">
                    <a:lumMod val="50000"/>
                  </a:schemeClr>
                </a:solidFill>
                <a:effectLst/>
                <a:latin typeface="Consolas" panose="020B0609020204030204" pitchFamily="49" charset="0"/>
              </a:rPr>
              <a:t>khai</a:t>
            </a:r>
            <a:r>
              <a:rPr lang="en-US" sz="2700" b="0" dirty="0">
                <a:solidFill>
                  <a:schemeClr val="tx2">
                    <a:lumMod val="50000"/>
                  </a:schemeClr>
                </a:solidFill>
                <a:effectLst/>
                <a:latin typeface="Consolas" panose="020B0609020204030204" pitchFamily="49" charset="0"/>
              </a:rPr>
              <a:t> bao </a:t>
            </a:r>
            <a:r>
              <a:rPr lang="en-US" sz="2700" b="0" dirty="0" err="1">
                <a:solidFill>
                  <a:schemeClr val="tx2">
                    <a:lumMod val="50000"/>
                  </a:schemeClr>
                </a:solidFill>
                <a:effectLst/>
                <a:latin typeface="Consolas" panose="020B0609020204030204" pitchFamily="49" charset="0"/>
              </a:rPr>
              <a:t>chan</a:t>
            </a:r>
            <a:r>
              <a:rPr lang="en-US" sz="2700" b="0" dirty="0">
                <a:solidFill>
                  <a:schemeClr val="tx2">
                    <a:lumMod val="50000"/>
                  </a:schemeClr>
                </a:solidFill>
                <a:effectLst/>
                <a:latin typeface="Consolas" panose="020B0609020204030204" pitchFamily="49" charset="0"/>
              </a:rPr>
              <a:t> nut </a:t>
            </a:r>
            <a:r>
              <a:rPr lang="en-US" sz="2700" b="0" dirty="0" err="1">
                <a:solidFill>
                  <a:schemeClr val="tx2">
                    <a:lumMod val="50000"/>
                  </a:schemeClr>
                </a:solidFill>
                <a:effectLst/>
                <a:latin typeface="Consolas" panose="020B0609020204030204" pitchFamily="49" charset="0"/>
              </a:rPr>
              <a:t>nhan</a:t>
            </a:r>
            <a:r>
              <a:rPr lang="en-US" sz="2700" b="0" dirty="0">
                <a:solidFill>
                  <a:schemeClr val="tx2">
                    <a:lumMod val="50000"/>
                  </a:schemeClr>
                </a:solidFill>
                <a:effectLst/>
                <a:latin typeface="Consolas" panose="020B0609020204030204" pitchFamily="49" charset="0"/>
              </a:rPr>
              <a:t> </a:t>
            </a:r>
          </a:p>
          <a:p>
            <a:r>
              <a:rPr lang="en-US" sz="2700" b="0" dirty="0">
                <a:solidFill>
                  <a:schemeClr val="tx2">
                    <a:lumMod val="50000"/>
                  </a:schemeClr>
                </a:solidFill>
                <a:effectLst/>
                <a:latin typeface="Consolas" panose="020B0609020204030204" pitchFamily="49" charset="0"/>
              </a:rPr>
              <a:t>int </a:t>
            </a:r>
            <a:r>
              <a:rPr lang="en-US" sz="2700" b="0" dirty="0" err="1">
                <a:solidFill>
                  <a:schemeClr val="tx2">
                    <a:lumMod val="50000"/>
                  </a:schemeClr>
                </a:solidFill>
                <a:effectLst/>
                <a:latin typeface="Consolas" panose="020B0609020204030204" pitchFamily="49" charset="0"/>
              </a:rPr>
              <a:t>VRx</a:t>
            </a:r>
            <a:r>
              <a:rPr lang="en-US" sz="2700" b="0" dirty="0">
                <a:solidFill>
                  <a:schemeClr val="tx2">
                    <a:lumMod val="50000"/>
                  </a:schemeClr>
                </a:solidFill>
                <a:effectLst/>
                <a:latin typeface="Consolas" panose="020B0609020204030204" pitchFamily="49" charset="0"/>
              </a:rPr>
              <a:t> , </a:t>
            </a:r>
            <a:r>
              <a:rPr lang="en-US" sz="2700" b="0" dirty="0" err="1">
                <a:solidFill>
                  <a:schemeClr val="tx2">
                    <a:lumMod val="50000"/>
                  </a:schemeClr>
                </a:solidFill>
                <a:effectLst/>
                <a:latin typeface="Consolas" panose="020B0609020204030204" pitchFamily="49" charset="0"/>
              </a:rPr>
              <a:t>VRy,sw</a:t>
            </a:r>
            <a:r>
              <a:rPr lang="en-US" sz="2700" b="0" dirty="0">
                <a:solidFill>
                  <a:schemeClr val="tx2">
                    <a:lumMod val="50000"/>
                  </a:schemeClr>
                </a:solidFill>
                <a:effectLst/>
                <a:latin typeface="Consolas" panose="020B0609020204030204" pitchFamily="49" charset="0"/>
              </a:rPr>
              <a:t>;</a:t>
            </a:r>
          </a:p>
          <a:p>
            <a:br>
              <a:rPr lang="en-US" sz="2700" b="0" dirty="0">
                <a:solidFill>
                  <a:schemeClr val="tx2">
                    <a:lumMod val="50000"/>
                  </a:schemeClr>
                </a:solidFill>
                <a:effectLst/>
                <a:latin typeface="Consolas" panose="020B0609020204030204" pitchFamily="49" charset="0"/>
              </a:rPr>
            </a:br>
            <a:r>
              <a:rPr lang="en-US" sz="2700" b="0" dirty="0">
                <a:solidFill>
                  <a:schemeClr val="tx2">
                    <a:lumMod val="50000"/>
                  </a:schemeClr>
                </a:solidFill>
                <a:effectLst/>
                <a:latin typeface="Consolas" panose="020B0609020204030204" pitchFamily="49" charset="0"/>
              </a:rPr>
              <a:t>void setup(){</a:t>
            </a:r>
          </a:p>
          <a:p>
            <a:r>
              <a:rPr lang="en-US" sz="2700" b="0" dirty="0">
                <a:solidFill>
                  <a:schemeClr val="tx2">
                    <a:lumMod val="50000"/>
                  </a:schemeClr>
                </a:solidFill>
                <a:effectLst/>
                <a:latin typeface="Consolas" panose="020B0609020204030204" pitchFamily="49" charset="0"/>
              </a:rPr>
              <a:t>    </a:t>
            </a:r>
            <a:r>
              <a:rPr lang="en-US" sz="2700" b="0" dirty="0" err="1">
                <a:solidFill>
                  <a:schemeClr val="tx2">
                    <a:lumMod val="50000"/>
                  </a:schemeClr>
                </a:solidFill>
                <a:effectLst/>
                <a:latin typeface="Consolas" panose="020B0609020204030204" pitchFamily="49" charset="0"/>
              </a:rPr>
              <a:t>Serial.begin</a:t>
            </a:r>
            <a:r>
              <a:rPr lang="en-US" sz="2700" b="0" dirty="0">
                <a:solidFill>
                  <a:schemeClr val="tx2">
                    <a:lumMod val="50000"/>
                  </a:schemeClr>
                </a:solidFill>
                <a:effectLst/>
                <a:latin typeface="Consolas" panose="020B0609020204030204" pitchFamily="49" charset="0"/>
              </a:rPr>
              <a:t>(9600);</a:t>
            </a:r>
          </a:p>
          <a:p>
            <a:r>
              <a:rPr lang="en-US" sz="2700" b="0" dirty="0">
                <a:solidFill>
                  <a:schemeClr val="tx2">
                    <a:lumMod val="50000"/>
                  </a:schemeClr>
                </a:solidFill>
                <a:effectLst/>
                <a:latin typeface="Consolas" panose="020B0609020204030204" pitchFamily="49" charset="0"/>
              </a:rPr>
              <a:t>}</a:t>
            </a:r>
          </a:p>
          <a:p>
            <a:br>
              <a:rPr lang="en-US" sz="2700" b="0" dirty="0">
                <a:solidFill>
                  <a:schemeClr val="tx2">
                    <a:lumMod val="50000"/>
                  </a:schemeClr>
                </a:solidFill>
                <a:effectLst/>
                <a:latin typeface="Consolas" panose="020B0609020204030204" pitchFamily="49" charset="0"/>
              </a:rPr>
            </a:br>
            <a:r>
              <a:rPr lang="en-US" sz="2700" b="0" dirty="0">
                <a:solidFill>
                  <a:schemeClr val="tx2">
                    <a:lumMod val="50000"/>
                  </a:schemeClr>
                </a:solidFill>
                <a:effectLst/>
                <a:latin typeface="Consolas" panose="020B0609020204030204" pitchFamily="49" charset="0"/>
              </a:rPr>
              <a:t>void loop(){</a:t>
            </a:r>
          </a:p>
          <a:p>
            <a:r>
              <a:rPr lang="en-US" sz="2700" b="0" dirty="0">
                <a:solidFill>
                  <a:schemeClr val="tx2">
                    <a:lumMod val="50000"/>
                  </a:schemeClr>
                </a:solidFill>
                <a:effectLst/>
                <a:latin typeface="Consolas" panose="020B0609020204030204" pitchFamily="49" charset="0"/>
              </a:rPr>
              <a:t>  </a:t>
            </a:r>
            <a:r>
              <a:rPr lang="en-US" sz="2700" b="0" dirty="0" err="1">
                <a:solidFill>
                  <a:schemeClr val="tx2">
                    <a:lumMod val="50000"/>
                  </a:schemeClr>
                </a:solidFill>
                <a:effectLst/>
                <a:latin typeface="Consolas" panose="020B0609020204030204" pitchFamily="49" charset="0"/>
              </a:rPr>
              <a:t>VRx</a:t>
            </a:r>
            <a:r>
              <a:rPr lang="en-US" sz="2700" b="0" dirty="0">
                <a:solidFill>
                  <a:schemeClr val="tx2">
                    <a:lumMod val="50000"/>
                  </a:schemeClr>
                </a:solidFill>
                <a:effectLst/>
                <a:latin typeface="Consolas" panose="020B0609020204030204" pitchFamily="49" charset="0"/>
              </a:rPr>
              <a:t> = </a:t>
            </a:r>
            <a:r>
              <a:rPr lang="en-US" sz="2700" b="0" dirty="0" err="1">
                <a:solidFill>
                  <a:schemeClr val="tx2">
                    <a:lumMod val="50000"/>
                  </a:schemeClr>
                </a:solidFill>
                <a:effectLst/>
                <a:latin typeface="Consolas" panose="020B0609020204030204" pitchFamily="49" charset="0"/>
              </a:rPr>
              <a:t>analogRead</a:t>
            </a:r>
            <a:r>
              <a:rPr lang="en-US" sz="2700" b="0" dirty="0">
                <a:solidFill>
                  <a:schemeClr val="tx2">
                    <a:lumMod val="50000"/>
                  </a:schemeClr>
                </a:solidFill>
                <a:effectLst/>
                <a:latin typeface="Consolas" panose="020B0609020204030204" pitchFamily="49" charset="0"/>
              </a:rPr>
              <a:t>(</a:t>
            </a:r>
            <a:r>
              <a:rPr lang="en-US" sz="2700" b="0" dirty="0" err="1">
                <a:solidFill>
                  <a:schemeClr val="tx2">
                    <a:lumMod val="50000"/>
                  </a:schemeClr>
                </a:solidFill>
                <a:effectLst/>
                <a:latin typeface="Consolas" panose="020B0609020204030204" pitchFamily="49" charset="0"/>
              </a:rPr>
              <a:t>VRx_pin</a:t>
            </a:r>
            <a:r>
              <a:rPr lang="en-US" sz="2700" b="0" dirty="0">
                <a:solidFill>
                  <a:schemeClr val="tx2">
                    <a:lumMod val="50000"/>
                  </a:schemeClr>
                </a:solidFill>
                <a:effectLst/>
                <a:latin typeface="Consolas" panose="020B0609020204030204" pitchFamily="49" charset="0"/>
              </a:rPr>
              <a:t>);</a:t>
            </a:r>
          </a:p>
          <a:p>
            <a:r>
              <a:rPr lang="en-US" sz="2700" b="0" dirty="0">
                <a:solidFill>
                  <a:schemeClr val="tx2">
                    <a:lumMod val="50000"/>
                  </a:schemeClr>
                </a:solidFill>
                <a:effectLst/>
                <a:latin typeface="Consolas" panose="020B0609020204030204" pitchFamily="49" charset="0"/>
              </a:rPr>
              <a:t>  </a:t>
            </a:r>
            <a:r>
              <a:rPr lang="en-US" sz="2700" b="0" dirty="0" err="1">
                <a:solidFill>
                  <a:schemeClr val="tx2">
                    <a:lumMod val="50000"/>
                  </a:schemeClr>
                </a:solidFill>
                <a:effectLst/>
                <a:latin typeface="Consolas" panose="020B0609020204030204" pitchFamily="49" charset="0"/>
              </a:rPr>
              <a:t>VRy</a:t>
            </a:r>
            <a:r>
              <a:rPr lang="en-US" sz="2700" b="0" dirty="0">
                <a:solidFill>
                  <a:schemeClr val="tx2">
                    <a:lumMod val="50000"/>
                  </a:schemeClr>
                </a:solidFill>
                <a:effectLst/>
                <a:latin typeface="Consolas" panose="020B0609020204030204" pitchFamily="49" charset="0"/>
              </a:rPr>
              <a:t> = </a:t>
            </a:r>
            <a:r>
              <a:rPr lang="en-US" sz="2700" b="0" dirty="0" err="1">
                <a:solidFill>
                  <a:schemeClr val="tx2">
                    <a:lumMod val="50000"/>
                  </a:schemeClr>
                </a:solidFill>
                <a:effectLst/>
                <a:latin typeface="Consolas" panose="020B0609020204030204" pitchFamily="49" charset="0"/>
              </a:rPr>
              <a:t>analogRead</a:t>
            </a:r>
            <a:r>
              <a:rPr lang="en-US" sz="2700" b="0" dirty="0">
                <a:solidFill>
                  <a:schemeClr val="tx2">
                    <a:lumMod val="50000"/>
                  </a:schemeClr>
                </a:solidFill>
                <a:effectLst/>
                <a:latin typeface="Consolas" panose="020B0609020204030204" pitchFamily="49" charset="0"/>
              </a:rPr>
              <a:t>(</a:t>
            </a:r>
            <a:r>
              <a:rPr lang="en-US" sz="2700" b="0" dirty="0" err="1">
                <a:solidFill>
                  <a:schemeClr val="tx2">
                    <a:lumMod val="50000"/>
                  </a:schemeClr>
                </a:solidFill>
                <a:effectLst/>
                <a:latin typeface="Consolas" panose="020B0609020204030204" pitchFamily="49" charset="0"/>
              </a:rPr>
              <a:t>VRy_pin</a:t>
            </a:r>
            <a:r>
              <a:rPr lang="en-US" sz="2700" b="0" dirty="0">
                <a:solidFill>
                  <a:schemeClr val="tx2">
                    <a:lumMod val="50000"/>
                  </a:schemeClr>
                </a:solidFill>
                <a:effectLst/>
                <a:latin typeface="Consolas" panose="020B0609020204030204" pitchFamily="49" charset="0"/>
              </a:rPr>
              <a:t>);</a:t>
            </a:r>
          </a:p>
          <a:p>
            <a:r>
              <a:rPr lang="en-US" sz="2700" b="0" dirty="0">
                <a:solidFill>
                  <a:schemeClr val="tx2">
                    <a:lumMod val="50000"/>
                  </a:schemeClr>
                </a:solidFill>
                <a:effectLst/>
                <a:latin typeface="Consolas" panose="020B0609020204030204" pitchFamily="49" charset="0"/>
              </a:rPr>
              <a:t>  </a:t>
            </a:r>
            <a:r>
              <a:rPr lang="en-US" sz="2700" b="0" dirty="0" err="1">
                <a:solidFill>
                  <a:schemeClr val="tx2">
                    <a:lumMod val="50000"/>
                  </a:schemeClr>
                </a:solidFill>
                <a:effectLst/>
                <a:latin typeface="Consolas" panose="020B0609020204030204" pitchFamily="49" charset="0"/>
              </a:rPr>
              <a:t>sw</a:t>
            </a:r>
            <a:r>
              <a:rPr lang="en-US" sz="2700" b="0" dirty="0">
                <a:solidFill>
                  <a:schemeClr val="tx2">
                    <a:lumMod val="50000"/>
                  </a:schemeClr>
                </a:solidFill>
                <a:effectLst/>
                <a:latin typeface="Consolas" panose="020B0609020204030204" pitchFamily="49" charset="0"/>
              </a:rPr>
              <a:t> = </a:t>
            </a:r>
            <a:r>
              <a:rPr lang="en-US" sz="2700" b="0" dirty="0" err="1">
                <a:solidFill>
                  <a:schemeClr val="tx2">
                    <a:lumMod val="50000"/>
                  </a:schemeClr>
                </a:solidFill>
                <a:effectLst/>
                <a:latin typeface="Consolas" panose="020B0609020204030204" pitchFamily="49" charset="0"/>
              </a:rPr>
              <a:t>digitalRead</a:t>
            </a:r>
            <a:r>
              <a:rPr lang="en-US" sz="2700" b="0" dirty="0">
                <a:solidFill>
                  <a:schemeClr val="tx2">
                    <a:lumMod val="50000"/>
                  </a:schemeClr>
                </a:solidFill>
                <a:effectLst/>
                <a:latin typeface="Consolas" panose="020B0609020204030204" pitchFamily="49" charset="0"/>
              </a:rPr>
              <a:t>(button);</a:t>
            </a:r>
          </a:p>
          <a:p>
            <a:br>
              <a:rPr lang="en-US" sz="2700" b="0" dirty="0">
                <a:solidFill>
                  <a:schemeClr val="tx2">
                    <a:lumMod val="50000"/>
                  </a:schemeClr>
                </a:solidFill>
                <a:effectLst/>
                <a:latin typeface="Consolas" panose="020B0609020204030204" pitchFamily="49" charset="0"/>
              </a:rPr>
            </a:br>
            <a:r>
              <a:rPr lang="en-US" sz="2700" b="0" dirty="0">
                <a:solidFill>
                  <a:schemeClr val="tx2">
                    <a:lumMod val="50000"/>
                  </a:schemeClr>
                </a:solidFill>
                <a:effectLst/>
                <a:latin typeface="Consolas" panose="020B0609020204030204" pitchFamily="49" charset="0"/>
              </a:rPr>
              <a:t>// Print the coordinate and Press Value</a:t>
            </a:r>
          </a:p>
          <a:p>
            <a:r>
              <a:rPr lang="en-US" sz="2700" b="0" dirty="0">
                <a:solidFill>
                  <a:schemeClr val="tx2">
                    <a:lumMod val="50000"/>
                  </a:schemeClr>
                </a:solidFill>
                <a:effectLst/>
                <a:latin typeface="Consolas" panose="020B0609020204030204" pitchFamily="49" charset="0"/>
              </a:rPr>
              <a:t>    </a:t>
            </a:r>
            <a:r>
              <a:rPr lang="en-US" sz="2700" b="0" dirty="0" err="1">
                <a:solidFill>
                  <a:schemeClr val="tx2">
                    <a:lumMod val="50000"/>
                  </a:schemeClr>
                </a:solidFill>
                <a:effectLst/>
                <a:latin typeface="Consolas" panose="020B0609020204030204" pitchFamily="49" charset="0"/>
              </a:rPr>
              <a:t>Serial.print</a:t>
            </a:r>
            <a:r>
              <a:rPr lang="en-US" sz="2700" b="0" dirty="0">
                <a:solidFill>
                  <a:schemeClr val="tx2">
                    <a:lumMod val="50000"/>
                  </a:schemeClr>
                </a:solidFill>
                <a:effectLst/>
                <a:latin typeface="Consolas" panose="020B0609020204030204" pitchFamily="49" charset="0"/>
              </a:rPr>
              <a:t>("x : " ); </a:t>
            </a:r>
            <a:r>
              <a:rPr lang="en-US" sz="2700" b="0" dirty="0" err="1">
                <a:solidFill>
                  <a:schemeClr val="tx2">
                    <a:lumMod val="50000"/>
                  </a:schemeClr>
                </a:solidFill>
                <a:effectLst/>
                <a:latin typeface="Consolas" panose="020B0609020204030204" pitchFamily="49" charset="0"/>
              </a:rPr>
              <a:t>Serial.print</a:t>
            </a:r>
            <a:r>
              <a:rPr lang="en-US" sz="2700" b="0" dirty="0">
                <a:solidFill>
                  <a:schemeClr val="tx2">
                    <a:lumMod val="50000"/>
                  </a:schemeClr>
                </a:solidFill>
                <a:effectLst/>
                <a:latin typeface="Consolas" panose="020B0609020204030204" pitchFamily="49" charset="0"/>
              </a:rPr>
              <a:t>(</a:t>
            </a:r>
            <a:r>
              <a:rPr lang="en-US" sz="2700" b="0" dirty="0" err="1">
                <a:solidFill>
                  <a:schemeClr val="tx2">
                    <a:lumMod val="50000"/>
                  </a:schemeClr>
                </a:solidFill>
                <a:effectLst/>
                <a:latin typeface="Consolas" panose="020B0609020204030204" pitchFamily="49" charset="0"/>
              </a:rPr>
              <a:t>VRx</a:t>
            </a:r>
            <a:r>
              <a:rPr lang="en-US" sz="2700" b="0" dirty="0">
                <a:solidFill>
                  <a:schemeClr val="tx2">
                    <a:lumMod val="50000"/>
                  </a:schemeClr>
                </a:solidFill>
                <a:effectLst/>
                <a:latin typeface="Consolas" panose="020B0609020204030204" pitchFamily="49" charset="0"/>
              </a:rPr>
              <a:t>); </a:t>
            </a:r>
            <a:r>
              <a:rPr lang="en-US" sz="2700" b="0" dirty="0" err="1">
                <a:solidFill>
                  <a:schemeClr val="tx2">
                    <a:lumMod val="50000"/>
                  </a:schemeClr>
                </a:solidFill>
                <a:effectLst/>
                <a:latin typeface="Consolas" panose="020B0609020204030204" pitchFamily="49" charset="0"/>
              </a:rPr>
              <a:t>Serial.print</a:t>
            </a:r>
            <a:r>
              <a:rPr lang="en-US" sz="2700" b="0" dirty="0">
                <a:solidFill>
                  <a:schemeClr val="tx2">
                    <a:lumMod val="50000"/>
                  </a:schemeClr>
                </a:solidFill>
                <a:effectLst/>
                <a:latin typeface="Consolas" panose="020B0609020204030204" pitchFamily="49" charset="0"/>
              </a:rPr>
              <a:t>(",");</a:t>
            </a:r>
          </a:p>
          <a:p>
            <a:r>
              <a:rPr lang="en-US" sz="2700" b="0" dirty="0">
                <a:solidFill>
                  <a:schemeClr val="tx2">
                    <a:lumMod val="50000"/>
                  </a:schemeClr>
                </a:solidFill>
                <a:effectLst/>
                <a:latin typeface="Consolas" panose="020B0609020204030204" pitchFamily="49" charset="0"/>
              </a:rPr>
              <a:t>    </a:t>
            </a:r>
            <a:r>
              <a:rPr lang="en-US" sz="2700" b="0" dirty="0" err="1">
                <a:solidFill>
                  <a:schemeClr val="tx2">
                    <a:lumMod val="50000"/>
                  </a:schemeClr>
                </a:solidFill>
                <a:effectLst/>
                <a:latin typeface="Consolas" panose="020B0609020204030204" pitchFamily="49" charset="0"/>
              </a:rPr>
              <a:t>Serial.print</a:t>
            </a:r>
            <a:r>
              <a:rPr lang="en-US" sz="2700" b="0" dirty="0">
                <a:solidFill>
                  <a:schemeClr val="tx2">
                    <a:lumMod val="50000"/>
                  </a:schemeClr>
                </a:solidFill>
                <a:effectLst/>
                <a:latin typeface="Consolas" panose="020B0609020204030204" pitchFamily="49" charset="0"/>
              </a:rPr>
              <a:t>("Y : " ); </a:t>
            </a:r>
            <a:r>
              <a:rPr lang="en-US" sz="2700" b="0" dirty="0" err="1">
                <a:solidFill>
                  <a:schemeClr val="tx2">
                    <a:lumMod val="50000"/>
                  </a:schemeClr>
                </a:solidFill>
                <a:effectLst/>
                <a:latin typeface="Consolas" panose="020B0609020204030204" pitchFamily="49" charset="0"/>
              </a:rPr>
              <a:t>Serial.print</a:t>
            </a:r>
            <a:r>
              <a:rPr lang="en-US" sz="2700" b="0" dirty="0">
                <a:solidFill>
                  <a:schemeClr val="tx2">
                    <a:lumMod val="50000"/>
                  </a:schemeClr>
                </a:solidFill>
                <a:effectLst/>
                <a:latin typeface="Consolas" panose="020B0609020204030204" pitchFamily="49" charset="0"/>
              </a:rPr>
              <a:t>(</a:t>
            </a:r>
            <a:r>
              <a:rPr lang="en-US" sz="2700" b="0" dirty="0" err="1">
                <a:solidFill>
                  <a:schemeClr val="tx2">
                    <a:lumMod val="50000"/>
                  </a:schemeClr>
                </a:solidFill>
                <a:effectLst/>
                <a:latin typeface="Consolas" panose="020B0609020204030204" pitchFamily="49" charset="0"/>
              </a:rPr>
              <a:t>VRy</a:t>
            </a:r>
            <a:r>
              <a:rPr lang="en-US" sz="2700" b="0" dirty="0">
                <a:solidFill>
                  <a:schemeClr val="tx2">
                    <a:lumMod val="50000"/>
                  </a:schemeClr>
                </a:solidFill>
                <a:effectLst/>
                <a:latin typeface="Consolas" panose="020B0609020204030204" pitchFamily="49" charset="0"/>
              </a:rPr>
              <a:t>); </a:t>
            </a:r>
            <a:r>
              <a:rPr lang="en-US" sz="2700" b="0" dirty="0" err="1">
                <a:solidFill>
                  <a:schemeClr val="tx2">
                    <a:lumMod val="50000"/>
                  </a:schemeClr>
                </a:solidFill>
                <a:effectLst/>
                <a:latin typeface="Consolas" panose="020B0609020204030204" pitchFamily="49" charset="0"/>
              </a:rPr>
              <a:t>Serial.print</a:t>
            </a:r>
            <a:r>
              <a:rPr lang="en-US" sz="2700" b="0" dirty="0">
                <a:solidFill>
                  <a:schemeClr val="tx2">
                    <a:lumMod val="50000"/>
                  </a:schemeClr>
                </a:solidFill>
                <a:effectLst/>
                <a:latin typeface="Consolas" panose="020B0609020204030204" pitchFamily="49" charset="0"/>
              </a:rPr>
              <a:t>(",");</a:t>
            </a:r>
          </a:p>
          <a:p>
            <a:r>
              <a:rPr lang="en-US" sz="2700" b="0" dirty="0">
                <a:solidFill>
                  <a:schemeClr val="tx2">
                    <a:lumMod val="50000"/>
                  </a:schemeClr>
                </a:solidFill>
                <a:effectLst/>
                <a:latin typeface="Consolas" panose="020B0609020204030204" pitchFamily="49" charset="0"/>
              </a:rPr>
              <a:t>    </a:t>
            </a:r>
            <a:r>
              <a:rPr lang="en-US" sz="2700" b="0" dirty="0" err="1">
                <a:solidFill>
                  <a:schemeClr val="tx2">
                    <a:lumMod val="50000"/>
                  </a:schemeClr>
                </a:solidFill>
                <a:effectLst/>
                <a:latin typeface="Consolas" panose="020B0609020204030204" pitchFamily="49" charset="0"/>
              </a:rPr>
              <a:t>Serial.print</a:t>
            </a:r>
            <a:r>
              <a:rPr lang="en-US" sz="2700" b="0" dirty="0">
                <a:solidFill>
                  <a:schemeClr val="tx2">
                    <a:lumMod val="50000"/>
                  </a:schemeClr>
                </a:solidFill>
                <a:effectLst/>
                <a:latin typeface="Consolas" panose="020B0609020204030204" pitchFamily="49" charset="0"/>
              </a:rPr>
              <a:t>("KEY: "); </a:t>
            </a:r>
            <a:r>
              <a:rPr lang="en-US" sz="2700" b="0" dirty="0" err="1">
                <a:solidFill>
                  <a:schemeClr val="tx2">
                    <a:lumMod val="50000"/>
                  </a:schemeClr>
                </a:solidFill>
                <a:effectLst/>
                <a:latin typeface="Consolas" panose="020B0609020204030204" pitchFamily="49" charset="0"/>
              </a:rPr>
              <a:t>Serial.print</a:t>
            </a:r>
            <a:r>
              <a:rPr lang="en-US" sz="2700" b="0" dirty="0">
                <a:solidFill>
                  <a:schemeClr val="tx2">
                    <a:lumMod val="50000"/>
                  </a:schemeClr>
                </a:solidFill>
                <a:effectLst/>
                <a:latin typeface="Consolas" panose="020B0609020204030204" pitchFamily="49" charset="0"/>
              </a:rPr>
              <a:t>(</a:t>
            </a:r>
            <a:r>
              <a:rPr lang="en-US" sz="2700" b="0" dirty="0" err="1">
                <a:solidFill>
                  <a:schemeClr val="tx2">
                    <a:lumMod val="50000"/>
                  </a:schemeClr>
                </a:solidFill>
                <a:effectLst/>
                <a:latin typeface="Consolas" panose="020B0609020204030204" pitchFamily="49" charset="0"/>
              </a:rPr>
              <a:t>sw</a:t>
            </a:r>
            <a:r>
              <a:rPr lang="en-US" sz="2700" b="0" dirty="0">
                <a:solidFill>
                  <a:schemeClr val="tx2">
                    <a:lumMod val="50000"/>
                  </a:schemeClr>
                </a:solidFill>
                <a:effectLst/>
                <a:latin typeface="Consolas" panose="020B0609020204030204" pitchFamily="49" charset="0"/>
              </a:rPr>
              <a:t>);</a:t>
            </a:r>
          </a:p>
          <a:p>
            <a:r>
              <a:rPr lang="en-US" sz="2700" b="0" dirty="0">
                <a:solidFill>
                  <a:schemeClr val="tx2">
                    <a:lumMod val="50000"/>
                  </a:schemeClr>
                </a:solidFill>
                <a:effectLst/>
                <a:latin typeface="Consolas" panose="020B0609020204030204" pitchFamily="49" charset="0"/>
              </a:rPr>
              <a:t>    </a:t>
            </a:r>
            <a:r>
              <a:rPr lang="en-US" sz="2700" b="0" dirty="0" err="1">
                <a:solidFill>
                  <a:schemeClr val="tx2">
                    <a:lumMod val="50000"/>
                  </a:schemeClr>
                </a:solidFill>
                <a:effectLst/>
                <a:latin typeface="Consolas" panose="020B0609020204030204" pitchFamily="49" charset="0"/>
              </a:rPr>
              <a:t>Serial.println</a:t>
            </a:r>
            <a:r>
              <a:rPr lang="en-US" sz="2700" b="0" dirty="0">
                <a:solidFill>
                  <a:schemeClr val="tx2">
                    <a:lumMod val="50000"/>
                  </a:schemeClr>
                </a:solidFill>
                <a:effectLst/>
                <a:latin typeface="Consolas" panose="020B0609020204030204" pitchFamily="49" charset="0"/>
              </a:rPr>
              <a:t>();</a:t>
            </a:r>
          </a:p>
          <a:p>
            <a:r>
              <a:rPr lang="en-US" b="0" dirty="0">
                <a:solidFill>
                  <a:srgbClr val="DAE3E3"/>
                </a:solidFill>
                <a:effectLst/>
                <a:latin typeface="Consolas" panose="020B0609020204030204" pitchFamily="49" charset="0"/>
              </a:rPr>
              <a:t>    </a:t>
            </a:r>
          </a:p>
          <a:p>
            <a:br>
              <a:rPr lang="en-US" b="0" dirty="0">
                <a:solidFill>
                  <a:srgbClr val="DAE3E3"/>
                </a:solidFill>
                <a:effectLst/>
                <a:latin typeface="Consolas" panose="020B0609020204030204" pitchFamily="49" charset="0"/>
              </a:rPr>
            </a:br>
            <a:br>
              <a:rPr lang="en-US" b="0" dirty="0">
                <a:solidFill>
                  <a:srgbClr val="DAE3E3"/>
                </a:solidFill>
                <a:effectLst/>
                <a:latin typeface="Consolas" panose="020B0609020204030204" pitchFamily="49" charset="0"/>
              </a:rPr>
            </a:br>
            <a:br>
              <a:rPr lang="en-US" b="0" dirty="0">
                <a:solidFill>
                  <a:srgbClr val="DAE3E3"/>
                </a:solidFill>
                <a:effectLst/>
                <a:latin typeface="Consolas" panose="020B0609020204030204" pitchFamily="49" charset="0"/>
              </a:rPr>
            </a:br>
            <a:br>
              <a:rPr lang="en-US" b="0" dirty="0">
                <a:solidFill>
                  <a:srgbClr val="DAE3E3"/>
                </a:solidFill>
                <a:effectLst/>
                <a:latin typeface="Consolas" panose="020B0609020204030204" pitchFamily="49" charset="0"/>
              </a:rPr>
            </a:br>
            <a:r>
              <a:rPr lang="en-US" b="0" dirty="0">
                <a:solidFill>
                  <a:srgbClr val="DAE3E3"/>
                </a:solidFill>
                <a:effectLst/>
                <a:latin typeface="Consolas" panose="020B0609020204030204" pitchFamily="49" charset="0"/>
              </a:rPr>
              <a:t>}</a:t>
            </a:r>
          </a:p>
        </p:txBody>
      </p:sp>
    </p:spTree>
    <p:extLst>
      <p:ext uri="{BB962C8B-B14F-4D97-AF65-F5344CB8AC3E}">
        <p14:creationId xmlns:p14="http://schemas.microsoft.com/office/powerpoint/2010/main" val="610295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0" y="0"/>
            <a:ext cx="18288000" cy="1435100"/>
            <a:chOff x="0" y="0"/>
            <a:chExt cx="4816593" cy="377969"/>
          </a:xfrm>
        </p:grpSpPr>
        <p:sp>
          <p:nvSpPr>
            <p:cNvPr id="4" name="Freeform 4"/>
            <p:cNvSpPr/>
            <p:nvPr/>
          </p:nvSpPr>
          <p:spPr>
            <a:xfrm>
              <a:off x="0" y="0"/>
              <a:ext cx="4816592" cy="377969"/>
            </a:xfrm>
            <a:custGeom>
              <a:avLst/>
              <a:gdLst/>
              <a:ahLst/>
              <a:cxnLst/>
              <a:rect l="l" t="t" r="r" b="b"/>
              <a:pathLst>
                <a:path w="4816592" h="377969">
                  <a:moveTo>
                    <a:pt x="0" y="0"/>
                  </a:moveTo>
                  <a:lnTo>
                    <a:pt x="4816592" y="0"/>
                  </a:lnTo>
                  <a:lnTo>
                    <a:pt x="4816592" y="377969"/>
                  </a:lnTo>
                  <a:lnTo>
                    <a:pt x="0" y="377969"/>
                  </a:lnTo>
                  <a:close/>
                </a:path>
              </a:pathLst>
            </a:custGeom>
            <a:solidFill>
              <a:srgbClr val="1A1A1A"/>
            </a:solidFill>
          </p:spPr>
          <p:txBody>
            <a:bodyPr/>
            <a:lstStyle/>
            <a:p>
              <a:endParaRPr lang="en-US"/>
            </a:p>
          </p:txBody>
        </p:sp>
        <p:sp>
          <p:nvSpPr>
            <p:cNvPr id="5" name="TextBox 5"/>
            <p:cNvSpPr txBox="1"/>
            <p:nvPr/>
          </p:nvSpPr>
          <p:spPr>
            <a:xfrm>
              <a:off x="0" y="-19050"/>
              <a:ext cx="4816593" cy="39701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4479722" y="-446019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5302780" y="-2007496"/>
            <a:ext cx="6709932" cy="6885191"/>
          </a:xfrm>
          <a:custGeom>
            <a:avLst/>
            <a:gdLst/>
            <a:ahLst/>
            <a:cxnLst/>
            <a:rect l="l" t="t" r="r" b="b"/>
            <a:pathLst>
              <a:path w="6709932" h="6885191">
                <a:moveTo>
                  <a:pt x="0" y="0"/>
                </a:moveTo>
                <a:lnTo>
                  <a:pt x="6709931" y="0"/>
                </a:lnTo>
                <a:lnTo>
                  <a:pt x="6709931"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p:cNvGrpSpPr/>
          <p:nvPr/>
        </p:nvGrpSpPr>
        <p:grpSpPr>
          <a:xfrm>
            <a:off x="12069849" y="1533530"/>
            <a:ext cx="6120479" cy="646557"/>
            <a:chOff x="0" y="0"/>
            <a:chExt cx="1178269" cy="124470"/>
          </a:xfrm>
        </p:grpSpPr>
        <p:sp>
          <p:nvSpPr>
            <p:cNvPr id="9" name="Freeform 9"/>
            <p:cNvSpPr/>
            <p:nvPr/>
          </p:nvSpPr>
          <p:spPr>
            <a:xfrm>
              <a:off x="0" y="0"/>
              <a:ext cx="1178269" cy="124470"/>
            </a:xfrm>
            <a:custGeom>
              <a:avLst/>
              <a:gdLst/>
              <a:ahLst/>
              <a:cxnLst/>
              <a:rect l="l" t="t" r="r" b="b"/>
              <a:pathLst>
                <a:path w="1178269" h="124470">
                  <a:moveTo>
                    <a:pt x="0" y="0"/>
                  </a:moveTo>
                  <a:lnTo>
                    <a:pt x="1178269" y="0"/>
                  </a:lnTo>
                  <a:lnTo>
                    <a:pt x="1178269" y="124470"/>
                  </a:lnTo>
                  <a:lnTo>
                    <a:pt x="0" y="124470"/>
                  </a:lnTo>
                  <a:close/>
                </a:path>
              </a:pathLst>
            </a:custGeom>
            <a:solidFill>
              <a:srgbClr val="1A1A1A"/>
            </a:solidFill>
          </p:spPr>
          <p:txBody>
            <a:bodyPr/>
            <a:lstStyle/>
            <a:p>
              <a:endParaRPr lang="en-US"/>
            </a:p>
          </p:txBody>
        </p:sp>
        <p:sp>
          <p:nvSpPr>
            <p:cNvPr id="10" name="TextBox 10"/>
            <p:cNvSpPr txBox="1"/>
            <p:nvPr/>
          </p:nvSpPr>
          <p:spPr>
            <a:xfrm>
              <a:off x="0" y="-57150"/>
              <a:ext cx="1178269" cy="181620"/>
            </a:xfrm>
            <a:prstGeom prst="rect">
              <a:avLst/>
            </a:prstGeom>
          </p:spPr>
          <p:txBody>
            <a:bodyPr lIns="50800" tIns="50800" rIns="50800" bIns="50800" rtlCol="0" anchor="ctr"/>
            <a:lstStyle/>
            <a:p>
              <a:pPr marL="0" lvl="0" indent="0" algn="ctr">
                <a:lnSpc>
                  <a:spcPts val="4140"/>
                </a:lnSpc>
                <a:spcBef>
                  <a:spcPct val="0"/>
                </a:spcBef>
              </a:pPr>
              <a:r>
                <a:rPr lang="en-US" sz="3000" spc="30">
                  <a:solidFill>
                    <a:srgbClr val="FFFFFF"/>
                  </a:solidFill>
                  <a:latin typeface="DM Sans Italics"/>
                </a:rPr>
                <a:t>Kết cấu</a:t>
              </a:r>
            </a:p>
          </p:txBody>
        </p:sp>
      </p:grpSp>
      <p:sp>
        <p:nvSpPr>
          <p:cNvPr id="11" name="Freeform 11"/>
          <p:cNvSpPr/>
          <p:nvPr/>
        </p:nvSpPr>
        <p:spPr>
          <a:xfrm>
            <a:off x="11991428" y="2170278"/>
            <a:ext cx="6120479" cy="4020315"/>
          </a:xfrm>
          <a:custGeom>
            <a:avLst/>
            <a:gdLst/>
            <a:ahLst/>
            <a:cxnLst/>
            <a:rect l="l" t="t" r="r" b="b"/>
            <a:pathLst>
              <a:path w="6120479" h="4020315">
                <a:moveTo>
                  <a:pt x="0" y="0"/>
                </a:moveTo>
                <a:lnTo>
                  <a:pt x="6120479" y="0"/>
                </a:lnTo>
                <a:lnTo>
                  <a:pt x="6120479" y="4020315"/>
                </a:lnTo>
                <a:lnTo>
                  <a:pt x="0" y="4020315"/>
                </a:lnTo>
                <a:lnTo>
                  <a:pt x="0" y="0"/>
                </a:lnTo>
                <a:close/>
              </a:path>
            </a:pathLst>
          </a:custGeom>
          <a:blipFill>
            <a:blip r:embed="rId5"/>
            <a:stretch>
              <a:fillRect/>
            </a:stretch>
          </a:blipFill>
        </p:spPr>
        <p:txBody>
          <a:bodyPr/>
          <a:lstStyle/>
          <a:p>
            <a:endParaRPr lang="en-US"/>
          </a:p>
        </p:txBody>
      </p:sp>
      <p:sp>
        <p:nvSpPr>
          <p:cNvPr id="12" name="Freeform 12"/>
          <p:cNvSpPr/>
          <p:nvPr/>
        </p:nvSpPr>
        <p:spPr>
          <a:xfrm>
            <a:off x="12129220" y="6592825"/>
            <a:ext cx="6120680" cy="3684650"/>
          </a:xfrm>
          <a:custGeom>
            <a:avLst/>
            <a:gdLst/>
            <a:ahLst/>
            <a:cxnLst/>
            <a:rect l="l" t="t" r="r" b="b"/>
            <a:pathLst>
              <a:path w="6120680" h="3684650">
                <a:moveTo>
                  <a:pt x="0" y="0"/>
                </a:moveTo>
                <a:lnTo>
                  <a:pt x="6120680" y="0"/>
                </a:lnTo>
                <a:lnTo>
                  <a:pt x="6120680" y="3684650"/>
                </a:lnTo>
                <a:lnTo>
                  <a:pt x="0" y="3684650"/>
                </a:lnTo>
                <a:lnTo>
                  <a:pt x="0" y="0"/>
                </a:lnTo>
                <a:close/>
              </a:path>
            </a:pathLst>
          </a:custGeom>
          <a:blipFill>
            <a:blip r:embed="rId6"/>
            <a:stretch>
              <a:fillRect/>
            </a:stretch>
          </a:blipFill>
        </p:spPr>
        <p:txBody>
          <a:bodyPr/>
          <a:lstStyle/>
          <a:p>
            <a:endParaRPr lang="en-US"/>
          </a:p>
        </p:txBody>
      </p:sp>
      <p:grpSp>
        <p:nvGrpSpPr>
          <p:cNvPr id="13" name="Group 13"/>
          <p:cNvGrpSpPr/>
          <p:nvPr/>
        </p:nvGrpSpPr>
        <p:grpSpPr>
          <a:xfrm>
            <a:off x="12148270" y="6190593"/>
            <a:ext cx="5963638" cy="646557"/>
            <a:chOff x="0" y="0"/>
            <a:chExt cx="1178269" cy="127744"/>
          </a:xfrm>
        </p:grpSpPr>
        <p:sp>
          <p:nvSpPr>
            <p:cNvPr id="14" name="Freeform 14"/>
            <p:cNvSpPr/>
            <p:nvPr/>
          </p:nvSpPr>
          <p:spPr>
            <a:xfrm>
              <a:off x="0" y="0"/>
              <a:ext cx="1178269" cy="127744"/>
            </a:xfrm>
            <a:custGeom>
              <a:avLst/>
              <a:gdLst/>
              <a:ahLst/>
              <a:cxnLst/>
              <a:rect l="l" t="t" r="r" b="b"/>
              <a:pathLst>
                <a:path w="1178269" h="127744">
                  <a:moveTo>
                    <a:pt x="0" y="0"/>
                  </a:moveTo>
                  <a:lnTo>
                    <a:pt x="1178269" y="0"/>
                  </a:lnTo>
                  <a:lnTo>
                    <a:pt x="1178269" y="127744"/>
                  </a:lnTo>
                  <a:lnTo>
                    <a:pt x="0" y="127744"/>
                  </a:lnTo>
                  <a:close/>
                </a:path>
              </a:pathLst>
            </a:custGeom>
            <a:solidFill>
              <a:srgbClr val="1A1A1A"/>
            </a:solidFill>
          </p:spPr>
          <p:txBody>
            <a:bodyPr/>
            <a:lstStyle/>
            <a:p>
              <a:endParaRPr lang="en-US"/>
            </a:p>
          </p:txBody>
        </p:sp>
        <p:sp>
          <p:nvSpPr>
            <p:cNvPr id="15" name="TextBox 15"/>
            <p:cNvSpPr txBox="1"/>
            <p:nvPr/>
          </p:nvSpPr>
          <p:spPr>
            <a:xfrm>
              <a:off x="0" y="-57150"/>
              <a:ext cx="1178269" cy="184894"/>
            </a:xfrm>
            <a:prstGeom prst="rect">
              <a:avLst/>
            </a:prstGeom>
          </p:spPr>
          <p:txBody>
            <a:bodyPr lIns="50800" tIns="50800" rIns="50800" bIns="50800" rtlCol="0" anchor="ctr"/>
            <a:lstStyle/>
            <a:p>
              <a:pPr marL="0" lvl="0" indent="0" algn="ctr">
                <a:lnSpc>
                  <a:spcPts val="4140"/>
                </a:lnSpc>
                <a:spcBef>
                  <a:spcPct val="0"/>
                </a:spcBef>
              </a:pPr>
              <a:r>
                <a:rPr lang="en-US" sz="3000" spc="30">
                  <a:solidFill>
                    <a:srgbClr val="FFFFFF"/>
                  </a:solidFill>
                  <a:latin typeface="DM Sans Italics"/>
                </a:rPr>
                <a:t>Sơ đồ</a:t>
              </a:r>
            </a:p>
          </p:txBody>
        </p:sp>
      </p:grpSp>
      <p:graphicFrame>
        <p:nvGraphicFramePr>
          <p:cNvPr id="16" name="Table 16"/>
          <p:cNvGraphicFramePr>
            <a:graphicFrameLocks noGrp="1"/>
          </p:cNvGraphicFramePr>
          <p:nvPr/>
        </p:nvGraphicFramePr>
        <p:xfrm>
          <a:off x="202279" y="2282000"/>
          <a:ext cx="11712949" cy="6219827"/>
        </p:xfrm>
        <a:graphic>
          <a:graphicData uri="http://schemas.openxmlformats.org/drawingml/2006/table">
            <a:tbl>
              <a:tblPr/>
              <a:tblGrid>
                <a:gridCol w="3790428">
                  <a:extLst>
                    <a:ext uri="{9D8B030D-6E8A-4147-A177-3AD203B41FA5}">
                      <a16:colId xmlns:a16="http://schemas.microsoft.com/office/drawing/2014/main" val="20000"/>
                    </a:ext>
                  </a:extLst>
                </a:gridCol>
                <a:gridCol w="7922521">
                  <a:extLst>
                    <a:ext uri="{9D8B030D-6E8A-4147-A177-3AD203B41FA5}">
                      <a16:colId xmlns:a16="http://schemas.microsoft.com/office/drawing/2014/main" val="20001"/>
                    </a:ext>
                  </a:extLst>
                </a:gridCol>
              </a:tblGrid>
              <a:tr h="1092542">
                <a:tc>
                  <a:txBody>
                    <a:bodyPr/>
                    <a:lstStyle/>
                    <a:p>
                      <a:pPr algn="ctr">
                        <a:lnSpc>
                          <a:spcPts val="4900"/>
                        </a:lnSpc>
                        <a:defRPr/>
                      </a:pPr>
                      <a:r>
                        <a:rPr lang="en-US" sz="3500">
                          <a:solidFill>
                            <a:srgbClr val="000000"/>
                          </a:solidFill>
                          <a:latin typeface="DM Sans Bold"/>
                        </a:rPr>
                        <a:t>CHÂN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900"/>
                        </a:lnSpc>
                        <a:defRPr/>
                      </a:pPr>
                      <a:r>
                        <a:rPr lang="en-US" sz="3500">
                          <a:solidFill>
                            <a:srgbClr val="000000"/>
                          </a:solidFill>
                          <a:latin typeface="DM Sans Bold"/>
                        </a:rPr>
                        <a:t>MÔ TẢ</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5457">
                <a:tc>
                  <a:txBody>
                    <a:bodyPr/>
                    <a:lstStyle/>
                    <a:p>
                      <a:pPr algn="ctr">
                        <a:lnSpc>
                          <a:spcPts val="3919"/>
                        </a:lnSpc>
                        <a:defRPr/>
                      </a:pPr>
                      <a:r>
                        <a:rPr lang="en-US" sz="2799">
                          <a:solidFill>
                            <a:srgbClr val="000000"/>
                          </a:solidFill>
                          <a:latin typeface="DM Sans"/>
                        </a:rPr>
                        <a:t>Gnd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DM Sans"/>
                        </a:rPr>
                        <a:t>Chân nối đất của Module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5457">
                <a:tc>
                  <a:txBody>
                    <a:bodyPr/>
                    <a:lstStyle/>
                    <a:p>
                      <a:pPr algn="ctr">
                        <a:lnSpc>
                          <a:spcPts val="3919"/>
                        </a:lnSpc>
                        <a:defRPr/>
                      </a:pPr>
                      <a:r>
                        <a:rPr lang="en-US" sz="2799">
                          <a:solidFill>
                            <a:srgbClr val="000000"/>
                          </a:solidFill>
                          <a:latin typeface="DM Sans"/>
                        </a:rPr>
                        <a:t>Vcc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DM Sans"/>
                        </a:rPr>
                        <a:t>Chân nguồn cung cấp của Module (+5V)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5457">
                <a:tc>
                  <a:txBody>
                    <a:bodyPr/>
                    <a:lstStyle/>
                    <a:p>
                      <a:pPr algn="ctr">
                        <a:lnSpc>
                          <a:spcPts val="3919"/>
                        </a:lnSpc>
                        <a:defRPr/>
                      </a:pPr>
                      <a:r>
                        <a:rPr lang="en-US" sz="2799">
                          <a:solidFill>
                            <a:srgbClr val="000000"/>
                          </a:solidFill>
                          <a:latin typeface="DM Sans"/>
                        </a:rPr>
                        <a:t>VRx</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DM Sans"/>
                        </a:rPr>
                        <a:t>Điện áp tỉ lệ thuân với trục X</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25457">
                <a:tc>
                  <a:txBody>
                    <a:bodyPr/>
                    <a:lstStyle/>
                    <a:p>
                      <a:pPr algn="ctr">
                        <a:lnSpc>
                          <a:spcPts val="3919"/>
                        </a:lnSpc>
                        <a:defRPr/>
                      </a:pPr>
                      <a:r>
                        <a:rPr lang="en-US" sz="2799">
                          <a:solidFill>
                            <a:srgbClr val="000000"/>
                          </a:solidFill>
                          <a:latin typeface="DM Sans"/>
                        </a:rPr>
                        <a:t>VRy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DM Sans"/>
                        </a:rPr>
                        <a:t>Điện áp tỉ lệ thuận với trục 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25457">
                <a:tc>
                  <a:txBody>
                    <a:bodyPr/>
                    <a:lstStyle/>
                    <a:p>
                      <a:pPr algn="ctr">
                        <a:lnSpc>
                          <a:spcPts val="3919"/>
                        </a:lnSpc>
                        <a:defRPr/>
                      </a:pPr>
                      <a:r>
                        <a:rPr lang="en-US" sz="2799">
                          <a:solidFill>
                            <a:srgbClr val="000000"/>
                          </a:solidFill>
                          <a:latin typeface="DM Sans"/>
                        </a:rPr>
                        <a:t>SW</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DM Sans"/>
                        </a:rPr>
                        <a:t>Công tắc (trục Z)</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7" name="TextBox 17"/>
          <p:cNvSpPr txBox="1"/>
          <p:nvPr/>
        </p:nvSpPr>
        <p:spPr>
          <a:xfrm>
            <a:off x="-1565114" y="172752"/>
            <a:ext cx="10906040" cy="914781"/>
          </a:xfrm>
          <a:prstGeom prst="rect">
            <a:avLst/>
          </a:prstGeom>
        </p:spPr>
        <p:txBody>
          <a:bodyPr lIns="0" tIns="0" rIns="0" bIns="0" rtlCol="0" anchor="t">
            <a:spAutoFit/>
          </a:bodyPr>
          <a:lstStyle/>
          <a:p>
            <a:pPr algn="ctr">
              <a:lnSpc>
                <a:spcPts val="7452"/>
              </a:lnSpc>
            </a:pPr>
            <a:r>
              <a:rPr lang="en-US" sz="5400" spc="529">
                <a:solidFill>
                  <a:srgbClr val="FFFFFF"/>
                </a:solidFill>
                <a:latin typeface="Oswald"/>
              </a:rPr>
              <a:t>2. ĐẶC ĐIỂM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9065610" y="1786852"/>
            <a:ext cx="3568769" cy="3568769"/>
          </a:xfrm>
          <a:custGeom>
            <a:avLst/>
            <a:gdLst/>
            <a:ahLst/>
            <a:cxnLst/>
            <a:rect l="l" t="t" r="r" b="b"/>
            <a:pathLst>
              <a:path w="3568769" h="3568769">
                <a:moveTo>
                  <a:pt x="0" y="0"/>
                </a:moveTo>
                <a:lnTo>
                  <a:pt x="3568770" y="0"/>
                </a:lnTo>
                <a:lnTo>
                  <a:pt x="3568770" y="3568769"/>
                </a:lnTo>
                <a:lnTo>
                  <a:pt x="0" y="3568769"/>
                </a:lnTo>
                <a:lnTo>
                  <a:pt x="0" y="0"/>
                </a:lnTo>
                <a:close/>
              </a:path>
            </a:pathLst>
          </a:custGeom>
          <a:blipFill>
            <a:blip r:embed="rId5"/>
            <a:stretch>
              <a:fillRect/>
            </a:stretch>
          </a:blipFill>
        </p:spPr>
        <p:txBody>
          <a:bodyPr/>
          <a:lstStyle/>
          <a:p>
            <a:endParaRPr lang="en-US"/>
          </a:p>
        </p:txBody>
      </p:sp>
      <p:sp>
        <p:nvSpPr>
          <p:cNvPr id="6" name="Freeform 6"/>
          <p:cNvSpPr/>
          <p:nvPr/>
        </p:nvSpPr>
        <p:spPr>
          <a:xfrm>
            <a:off x="8601374" y="5728082"/>
            <a:ext cx="4497242" cy="3200884"/>
          </a:xfrm>
          <a:custGeom>
            <a:avLst/>
            <a:gdLst/>
            <a:ahLst/>
            <a:cxnLst/>
            <a:rect l="l" t="t" r="r" b="b"/>
            <a:pathLst>
              <a:path w="4497242" h="3200884">
                <a:moveTo>
                  <a:pt x="0" y="0"/>
                </a:moveTo>
                <a:lnTo>
                  <a:pt x="4497242" y="0"/>
                </a:lnTo>
                <a:lnTo>
                  <a:pt x="4497242" y="3200884"/>
                </a:lnTo>
                <a:lnTo>
                  <a:pt x="0" y="3200884"/>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028700" y="247868"/>
            <a:ext cx="13817583" cy="2980096"/>
          </a:xfrm>
          <a:prstGeom prst="rect">
            <a:avLst/>
          </a:prstGeom>
        </p:spPr>
        <p:txBody>
          <a:bodyPr lIns="0" tIns="0" rIns="0" bIns="0" rtlCol="0" anchor="t">
            <a:spAutoFit/>
          </a:bodyPr>
          <a:lstStyle/>
          <a:p>
            <a:pPr>
              <a:lnSpc>
                <a:spcPts val="8129"/>
              </a:lnSpc>
            </a:pPr>
            <a:r>
              <a:rPr lang="en-US" sz="7742" spc="758">
                <a:solidFill>
                  <a:srgbClr val="231F20"/>
                </a:solidFill>
                <a:latin typeface="Oswald Bold"/>
              </a:rPr>
              <a:t>3.9 CẢM BIẾN GAS</a:t>
            </a:r>
          </a:p>
          <a:p>
            <a:pPr>
              <a:lnSpc>
                <a:spcPts val="5488"/>
              </a:lnSpc>
            </a:pPr>
            <a:r>
              <a:rPr lang="en-US" sz="5226" spc="512">
                <a:solidFill>
                  <a:srgbClr val="231F20"/>
                </a:solidFill>
                <a:latin typeface="Oswald"/>
              </a:rPr>
              <a:t>1 .GIỚI THIỆU:</a:t>
            </a:r>
          </a:p>
          <a:p>
            <a:pPr marL="0" lvl="0" indent="0">
              <a:lnSpc>
                <a:spcPts val="9584"/>
              </a:lnSpc>
            </a:pPr>
            <a:endParaRPr lang="en-US" sz="5226" spc="512">
              <a:solidFill>
                <a:srgbClr val="231F20"/>
              </a:solidFill>
              <a:latin typeface="Oswald"/>
            </a:endParaRPr>
          </a:p>
        </p:txBody>
      </p:sp>
      <p:sp>
        <p:nvSpPr>
          <p:cNvPr id="8" name="TextBox 8"/>
          <p:cNvSpPr txBox="1"/>
          <p:nvPr/>
        </p:nvSpPr>
        <p:spPr>
          <a:xfrm>
            <a:off x="2008951" y="2247096"/>
            <a:ext cx="6162866" cy="3108526"/>
          </a:xfrm>
          <a:prstGeom prst="rect">
            <a:avLst/>
          </a:prstGeom>
        </p:spPr>
        <p:txBody>
          <a:bodyPr lIns="0" tIns="0" rIns="0" bIns="0" rtlCol="0" anchor="t">
            <a:spAutoFit/>
          </a:bodyPr>
          <a:lstStyle/>
          <a:p>
            <a:pPr marL="494517" lvl="1" indent="-247258">
              <a:lnSpc>
                <a:spcPts val="3160"/>
              </a:lnSpc>
              <a:buFont typeface="Arial"/>
              <a:buChar char="•"/>
            </a:pPr>
            <a:r>
              <a:rPr lang="en-US" sz="2290" spc="224">
                <a:solidFill>
                  <a:srgbClr val="231F20"/>
                </a:solidFill>
                <a:latin typeface="DM Sans"/>
              </a:rPr>
              <a:t>Cảm biến khí Gas được sử dụng rộng rãi để phát hiện rò rỉ khí LPG(khí dầu mỏ), i-Butane, Propane, Methan, Alcohon, Hydrogen và khói bên trong nhà xường hay nhà ở.</a:t>
            </a:r>
          </a:p>
          <a:p>
            <a:pPr marL="494517" lvl="1" indent="-247258">
              <a:lnSpc>
                <a:spcPts val="3160"/>
              </a:lnSpc>
              <a:buFont typeface="Arial"/>
              <a:buChar char="•"/>
            </a:pPr>
            <a:r>
              <a:rPr lang="en-US" sz="2290" spc="224">
                <a:solidFill>
                  <a:srgbClr val="231F20"/>
                </a:solidFill>
                <a:latin typeface="DM Sans"/>
              </a:rPr>
              <a:t>Cảm biến Gas được cấu tạo từ ống nhôm oxit micro AL2O3.</a:t>
            </a:r>
          </a:p>
        </p:txBody>
      </p:sp>
      <p:sp>
        <p:nvSpPr>
          <p:cNvPr id="9" name="TextBox 9"/>
          <p:cNvSpPr txBox="1"/>
          <p:nvPr/>
        </p:nvSpPr>
        <p:spPr>
          <a:xfrm>
            <a:off x="2008951" y="5689982"/>
            <a:ext cx="6162866" cy="2718178"/>
          </a:xfrm>
          <a:prstGeom prst="rect">
            <a:avLst/>
          </a:prstGeom>
        </p:spPr>
        <p:txBody>
          <a:bodyPr lIns="0" tIns="0" rIns="0" bIns="0" rtlCol="0" anchor="t">
            <a:spAutoFit/>
          </a:bodyPr>
          <a:lstStyle/>
          <a:p>
            <a:pPr marL="494517" lvl="1" indent="-247258">
              <a:lnSpc>
                <a:spcPts val="3160"/>
              </a:lnSpc>
              <a:buFont typeface="Arial"/>
              <a:buChar char="•"/>
            </a:pPr>
            <a:r>
              <a:rPr lang="en-US" sz="2290" spc="224">
                <a:solidFill>
                  <a:srgbClr val="231F20"/>
                </a:solidFill>
                <a:latin typeface="DM Sans"/>
              </a:rPr>
              <a:t>Lớp cảm ứng Tin Dioxide, điện cực và bộ đo nhiệt được đặt trong một linh kiện.</a:t>
            </a:r>
          </a:p>
          <a:p>
            <a:pPr marL="494517" lvl="1" indent="-247258">
              <a:lnSpc>
                <a:spcPts val="3160"/>
              </a:lnSpc>
              <a:buFont typeface="Arial"/>
              <a:buChar char="•"/>
            </a:pPr>
            <a:r>
              <a:rPr lang="en-US" sz="2290" spc="224">
                <a:solidFill>
                  <a:srgbClr val="231F20"/>
                </a:solidFill>
                <a:latin typeface="DM Sans"/>
              </a:rPr>
              <a:t>Tính dẫn của lớp cảm ứng gas sẽ thay đôi khi có khí gas bị rò rỉ, điều này sẽ làm thay đổi điện áp tại ngõ ra. (Như hình 3.28)</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887923">
            <a:off x="-5959915" y="498262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aphicFrame>
        <p:nvGraphicFramePr>
          <p:cNvPr id="5" name="Table 5"/>
          <p:cNvGraphicFramePr>
            <a:graphicFrameLocks noGrp="1"/>
          </p:cNvGraphicFramePr>
          <p:nvPr/>
        </p:nvGraphicFramePr>
        <p:xfrm>
          <a:off x="2770004" y="2448842"/>
          <a:ext cx="7619545" cy="5143500"/>
        </p:xfrm>
        <a:graphic>
          <a:graphicData uri="http://schemas.openxmlformats.org/drawingml/2006/table">
            <a:tbl>
              <a:tblPr/>
              <a:tblGrid>
                <a:gridCol w="2461137">
                  <a:extLst>
                    <a:ext uri="{9D8B030D-6E8A-4147-A177-3AD203B41FA5}">
                      <a16:colId xmlns:a16="http://schemas.microsoft.com/office/drawing/2014/main" val="20000"/>
                    </a:ext>
                  </a:extLst>
                </a:gridCol>
                <a:gridCol w="2461137">
                  <a:extLst>
                    <a:ext uri="{9D8B030D-6E8A-4147-A177-3AD203B41FA5}">
                      <a16:colId xmlns:a16="http://schemas.microsoft.com/office/drawing/2014/main" val="20001"/>
                    </a:ext>
                  </a:extLst>
                </a:gridCol>
                <a:gridCol w="2697271">
                  <a:extLst>
                    <a:ext uri="{9D8B030D-6E8A-4147-A177-3AD203B41FA5}">
                      <a16:colId xmlns:a16="http://schemas.microsoft.com/office/drawing/2014/main" val="20002"/>
                    </a:ext>
                  </a:extLst>
                </a:gridCol>
              </a:tblGrid>
              <a:tr h="1180318">
                <a:tc>
                  <a:txBody>
                    <a:bodyPr/>
                    <a:lstStyle/>
                    <a:p>
                      <a:pPr algn="ctr">
                        <a:lnSpc>
                          <a:spcPts val="2875"/>
                        </a:lnSpc>
                        <a:defRPr/>
                      </a:pPr>
                      <a:r>
                        <a:rPr lang="en-US" sz="2053">
                          <a:solidFill>
                            <a:srgbClr val="000000"/>
                          </a:solidFill>
                          <a:latin typeface="DM Sans Bold"/>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75"/>
                        </a:lnSpc>
                        <a:defRPr/>
                      </a:pPr>
                      <a:r>
                        <a:rPr lang="en-US" sz="2053">
                          <a:solidFill>
                            <a:srgbClr val="000000"/>
                          </a:solidFill>
                          <a:latin typeface="DM Sans"/>
                        </a:rPr>
                        <a:t>Vcc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75"/>
                        </a:lnSpc>
                        <a:defRPr/>
                      </a:pPr>
                      <a:r>
                        <a:rPr lang="en-US" sz="2053">
                          <a:solidFill>
                            <a:srgbClr val="000000"/>
                          </a:solidFill>
                          <a:latin typeface="DM Sans"/>
                        </a:rPr>
                        <a:t>Chân cấp nguồn cho Module(+5V0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6781">
                <a:tc>
                  <a:txBody>
                    <a:bodyPr/>
                    <a:lstStyle/>
                    <a:p>
                      <a:pPr algn="ctr">
                        <a:lnSpc>
                          <a:spcPts val="2875"/>
                        </a:lnSpc>
                        <a:defRPr/>
                      </a:pPr>
                      <a:r>
                        <a:rPr lang="en-US" sz="2053">
                          <a:solidFill>
                            <a:srgbClr val="000000"/>
                          </a:solidFill>
                          <a:latin typeface="DM Sans"/>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75"/>
                        </a:lnSpc>
                        <a:defRPr/>
                      </a:pPr>
                      <a:r>
                        <a:rPr lang="en-US" sz="2053">
                          <a:solidFill>
                            <a:srgbClr val="000000"/>
                          </a:solidFill>
                          <a:latin typeface="DM Sans"/>
                        </a:rPr>
                        <a:t>GND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75"/>
                        </a:lnSpc>
                        <a:defRPr/>
                      </a:pPr>
                      <a:r>
                        <a:rPr lang="en-US" sz="2053">
                          <a:solidFill>
                            <a:srgbClr val="000000"/>
                          </a:solidFill>
                          <a:latin typeface="DM Sans"/>
                        </a:rPr>
                        <a:t>Chân nối đất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6781">
                <a:tc>
                  <a:txBody>
                    <a:bodyPr/>
                    <a:lstStyle/>
                    <a:p>
                      <a:pPr algn="ctr">
                        <a:lnSpc>
                          <a:spcPts val="2875"/>
                        </a:lnSpc>
                        <a:defRPr/>
                      </a:pPr>
                      <a:r>
                        <a:rPr lang="en-US" sz="2053">
                          <a:solidFill>
                            <a:srgbClr val="000000"/>
                          </a:solidFill>
                          <a:latin typeface="DM Sans"/>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75"/>
                        </a:lnSpc>
                        <a:defRPr/>
                      </a:pPr>
                      <a:r>
                        <a:rPr lang="en-US" sz="2053">
                          <a:solidFill>
                            <a:srgbClr val="000000"/>
                          </a:solidFill>
                          <a:latin typeface="DM Sans"/>
                        </a:rPr>
                        <a:t>Digital Out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75"/>
                        </a:lnSpc>
                        <a:defRPr/>
                      </a:pPr>
                      <a:r>
                        <a:rPr lang="en-US" sz="2053">
                          <a:solidFill>
                            <a:srgbClr val="000000"/>
                          </a:solidFill>
                          <a:latin typeface="DM Sans"/>
                        </a:rPr>
                        <a:t>Chân đầu ra số</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9620">
                <a:tc>
                  <a:txBody>
                    <a:bodyPr/>
                    <a:lstStyle/>
                    <a:p>
                      <a:pPr algn="ctr">
                        <a:lnSpc>
                          <a:spcPts val="2875"/>
                        </a:lnSpc>
                        <a:defRPr/>
                      </a:pPr>
                      <a:r>
                        <a:rPr lang="en-US" sz="2053">
                          <a:solidFill>
                            <a:srgbClr val="000000"/>
                          </a:solidFill>
                          <a:latin typeface="DM Sans"/>
                        </a:rPr>
                        <a:t>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75"/>
                        </a:lnSpc>
                        <a:defRPr/>
                      </a:pPr>
                      <a:r>
                        <a:rPr lang="en-US" sz="2053">
                          <a:solidFill>
                            <a:srgbClr val="000000"/>
                          </a:solidFill>
                          <a:latin typeface="DM Sans"/>
                        </a:rPr>
                        <a:t>Analog Out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75"/>
                        </a:lnSpc>
                        <a:defRPr/>
                      </a:pPr>
                      <a:r>
                        <a:rPr lang="en-US" sz="2053">
                          <a:solidFill>
                            <a:srgbClr val="000000"/>
                          </a:solidFill>
                          <a:latin typeface="DM Sans"/>
                        </a:rPr>
                        <a:t>Chân xuất ra điện áp tương tự 0-5V dựa trên cường độ khí</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Freeform 6"/>
          <p:cNvSpPr/>
          <p:nvPr/>
        </p:nvSpPr>
        <p:spPr>
          <a:xfrm>
            <a:off x="10461707" y="3435060"/>
            <a:ext cx="6457443" cy="3171066"/>
          </a:xfrm>
          <a:custGeom>
            <a:avLst/>
            <a:gdLst/>
            <a:ahLst/>
            <a:cxnLst/>
            <a:rect l="l" t="t" r="r" b="b"/>
            <a:pathLst>
              <a:path w="6457443" h="3171066">
                <a:moveTo>
                  <a:pt x="0" y="0"/>
                </a:moveTo>
                <a:lnTo>
                  <a:pt x="6457443" y="0"/>
                </a:lnTo>
                <a:lnTo>
                  <a:pt x="6457443" y="3171065"/>
                </a:lnTo>
                <a:lnTo>
                  <a:pt x="0" y="3171065"/>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0" y="71828"/>
            <a:ext cx="8904094" cy="1350644"/>
          </a:xfrm>
          <a:prstGeom prst="rect">
            <a:avLst/>
          </a:prstGeom>
        </p:spPr>
        <p:txBody>
          <a:bodyPr lIns="0" tIns="0" rIns="0" bIns="0" rtlCol="0" anchor="t">
            <a:spAutoFit/>
          </a:bodyPr>
          <a:lstStyle/>
          <a:p>
            <a:pPr marL="0" lvl="0" indent="0" algn="ctr">
              <a:lnSpc>
                <a:spcPts val="11040"/>
              </a:lnSpc>
              <a:spcBef>
                <a:spcPct val="0"/>
              </a:spcBef>
            </a:pPr>
            <a:r>
              <a:rPr lang="en-US" sz="8000" spc="784">
                <a:solidFill>
                  <a:srgbClr val="231F20"/>
                </a:solidFill>
                <a:latin typeface="Oswald Bold"/>
              </a:rPr>
              <a:t>2. ĐẶC ĐIỂM</a:t>
            </a:r>
          </a:p>
        </p:txBody>
      </p:sp>
      <p:sp>
        <p:nvSpPr>
          <p:cNvPr id="8" name="TextBox 8"/>
          <p:cNvSpPr txBox="1"/>
          <p:nvPr/>
        </p:nvSpPr>
        <p:spPr>
          <a:xfrm>
            <a:off x="1148302" y="1650647"/>
            <a:ext cx="2742129" cy="512445"/>
          </a:xfrm>
          <a:prstGeom prst="rect">
            <a:avLst/>
          </a:prstGeom>
        </p:spPr>
        <p:txBody>
          <a:bodyPr lIns="0" tIns="0" rIns="0" bIns="0" rtlCol="0" anchor="t">
            <a:spAutoFit/>
          </a:bodyPr>
          <a:lstStyle/>
          <a:p>
            <a:pPr marL="647700" lvl="1" indent="-323850" algn="ctr">
              <a:lnSpc>
                <a:spcPts val="4140"/>
              </a:lnSpc>
              <a:buFont typeface="Arial"/>
              <a:buChar char="•"/>
            </a:pPr>
            <a:r>
              <a:rPr lang="en-US" sz="3000" spc="30">
                <a:solidFill>
                  <a:srgbClr val="231F20"/>
                </a:solidFill>
                <a:latin typeface="DM Sans Bold"/>
              </a:rPr>
              <a:t>For Module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887923">
            <a:off x="-5959915" y="498262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aphicFrame>
        <p:nvGraphicFramePr>
          <p:cNvPr id="5" name="Table 5"/>
          <p:cNvGraphicFramePr>
            <a:graphicFrameLocks noGrp="1"/>
          </p:cNvGraphicFramePr>
          <p:nvPr/>
        </p:nvGraphicFramePr>
        <p:xfrm>
          <a:off x="2842162" y="2448842"/>
          <a:ext cx="7619545" cy="5724525"/>
        </p:xfrm>
        <a:graphic>
          <a:graphicData uri="http://schemas.openxmlformats.org/drawingml/2006/table">
            <a:tbl>
              <a:tblPr/>
              <a:tblGrid>
                <a:gridCol w="2461137">
                  <a:extLst>
                    <a:ext uri="{9D8B030D-6E8A-4147-A177-3AD203B41FA5}">
                      <a16:colId xmlns:a16="http://schemas.microsoft.com/office/drawing/2014/main" val="20000"/>
                    </a:ext>
                  </a:extLst>
                </a:gridCol>
                <a:gridCol w="2461137">
                  <a:extLst>
                    <a:ext uri="{9D8B030D-6E8A-4147-A177-3AD203B41FA5}">
                      <a16:colId xmlns:a16="http://schemas.microsoft.com/office/drawing/2014/main" val="20001"/>
                    </a:ext>
                  </a:extLst>
                </a:gridCol>
                <a:gridCol w="2697271">
                  <a:extLst>
                    <a:ext uri="{9D8B030D-6E8A-4147-A177-3AD203B41FA5}">
                      <a16:colId xmlns:a16="http://schemas.microsoft.com/office/drawing/2014/main" val="20002"/>
                    </a:ext>
                  </a:extLst>
                </a:gridCol>
              </a:tblGrid>
              <a:tr h="1543800">
                <a:tc>
                  <a:txBody>
                    <a:bodyPr/>
                    <a:lstStyle/>
                    <a:p>
                      <a:pPr algn="ctr">
                        <a:lnSpc>
                          <a:spcPts val="2875"/>
                        </a:lnSpc>
                        <a:defRPr/>
                      </a:pPr>
                      <a:r>
                        <a:rPr lang="en-US" sz="2053">
                          <a:solidFill>
                            <a:srgbClr val="000000"/>
                          </a:solidFill>
                          <a:latin typeface="DM Sans Bold"/>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75"/>
                        </a:lnSpc>
                        <a:defRPr/>
                      </a:pPr>
                      <a:r>
                        <a:rPr lang="en-US" sz="2053">
                          <a:solidFill>
                            <a:srgbClr val="000000"/>
                          </a:solidFill>
                          <a:latin typeface="DM Sans"/>
                        </a:rPr>
                        <a:t>H-Pins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75"/>
                        </a:lnSpc>
                        <a:defRPr/>
                      </a:pPr>
                      <a:r>
                        <a:rPr lang="en-US" sz="2053">
                          <a:solidFill>
                            <a:srgbClr val="000000"/>
                          </a:solidFill>
                          <a:latin typeface="DM Sans"/>
                        </a:rPr>
                        <a:t>Có 2 chân, 1 chân kết nối với nguồn và 1 chân nối đất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72550">
                <a:tc>
                  <a:txBody>
                    <a:bodyPr/>
                    <a:lstStyle/>
                    <a:p>
                      <a:pPr algn="ctr">
                        <a:lnSpc>
                          <a:spcPts val="2875"/>
                        </a:lnSpc>
                        <a:defRPr/>
                      </a:pPr>
                      <a:r>
                        <a:rPr lang="en-US" sz="2053">
                          <a:solidFill>
                            <a:srgbClr val="000000"/>
                          </a:solidFill>
                          <a:latin typeface="DM Sans"/>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75"/>
                        </a:lnSpc>
                        <a:defRPr/>
                      </a:pPr>
                      <a:r>
                        <a:rPr lang="en-US" sz="2053">
                          <a:solidFill>
                            <a:srgbClr val="000000"/>
                          </a:solidFill>
                          <a:latin typeface="DM Sans"/>
                        </a:rPr>
                        <a:t>A-Pins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75"/>
                        </a:lnSpc>
                        <a:defRPr/>
                      </a:pPr>
                      <a:r>
                        <a:rPr lang="en-US" sz="2053">
                          <a:solidFill>
                            <a:srgbClr val="000000"/>
                          </a:solidFill>
                          <a:latin typeface="DM Sans"/>
                        </a:rPr>
                        <a:t>Chân A và B có thể hoán đổi cho nhau. Các chân này sẽ được gắn với nguồn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8175">
                <a:tc>
                  <a:txBody>
                    <a:bodyPr/>
                    <a:lstStyle/>
                    <a:p>
                      <a:pPr algn="ctr">
                        <a:lnSpc>
                          <a:spcPts val="2875"/>
                        </a:lnSpc>
                        <a:defRPr/>
                      </a:pPr>
                      <a:r>
                        <a:rPr lang="en-US" sz="2053">
                          <a:solidFill>
                            <a:srgbClr val="000000"/>
                          </a:solidFill>
                          <a:latin typeface="DM Sans"/>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75"/>
                        </a:lnSpc>
                        <a:defRPr/>
                      </a:pPr>
                      <a:r>
                        <a:rPr lang="en-US" sz="2053">
                          <a:solidFill>
                            <a:srgbClr val="000000"/>
                          </a:solidFill>
                          <a:latin typeface="DM Sans"/>
                        </a:rPr>
                        <a:t>B-Pins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75"/>
                        </a:lnSpc>
                        <a:defRPr/>
                      </a:pPr>
                      <a:r>
                        <a:rPr lang="en-US" sz="2053">
                          <a:solidFill>
                            <a:srgbClr val="000000"/>
                          </a:solidFill>
                          <a:latin typeface="DM Sans"/>
                        </a:rPr>
                        <a:t>Một chân sẽ hoạt động như đầu ra trong khi chân kia sẽ được nối đất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Freeform 6"/>
          <p:cNvSpPr/>
          <p:nvPr/>
        </p:nvSpPr>
        <p:spPr>
          <a:xfrm>
            <a:off x="10608182" y="2448842"/>
            <a:ext cx="6930513" cy="3474854"/>
          </a:xfrm>
          <a:custGeom>
            <a:avLst/>
            <a:gdLst/>
            <a:ahLst/>
            <a:cxnLst/>
            <a:rect l="l" t="t" r="r" b="b"/>
            <a:pathLst>
              <a:path w="6930513" h="3474854">
                <a:moveTo>
                  <a:pt x="0" y="0"/>
                </a:moveTo>
                <a:lnTo>
                  <a:pt x="6930513" y="0"/>
                </a:lnTo>
                <a:lnTo>
                  <a:pt x="6930513" y="3474854"/>
                </a:lnTo>
                <a:lnTo>
                  <a:pt x="0" y="3474854"/>
                </a:lnTo>
                <a:lnTo>
                  <a:pt x="0" y="0"/>
                </a:lnTo>
                <a:close/>
              </a:path>
            </a:pathLst>
          </a:custGeom>
          <a:blipFill>
            <a:blip r:embed="rId5"/>
            <a:stretch>
              <a:fillRect l="-1358" r="-1358"/>
            </a:stretch>
          </a:blipFill>
        </p:spPr>
        <p:txBody>
          <a:bodyPr/>
          <a:lstStyle/>
          <a:p>
            <a:endParaRPr lang="en-US"/>
          </a:p>
        </p:txBody>
      </p:sp>
      <p:sp>
        <p:nvSpPr>
          <p:cNvPr id="7" name="TextBox 7"/>
          <p:cNvSpPr txBox="1"/>
          <p:nvPr/>
        </p:nvSpPr>
        <p:spPr>
          <a:xfrm>
            <a:off x="0" y="71828"/>
            <a:ext cx="8904094" cy="1350644"/>
          </a:xfrm>
          <a:prstGeom prst="rect">
            <a:avLst/>
          </a:prstGeom>
        </p:spPr>
        <p:txBody>
          <a:bodyPr lIns="0" tIns="0" rIns="0" bIns="0" rtlCol="0" anchor="t">
            <a:spAutoFit/>
          </a:bodyPr>
          <a:lstStyle/>
          <a:p>
            <a:pPr marL="0" lvl="0" indent="0" algn="ctr">
              <a:lnSpc>
                <a:spcPts val="11040"/>
              </a:lnSpc>
              <a:spcBef>
                <a:spcPct val="0"/>
              </a:spcBef>
            </a:pPr>
            <a:r>
              <a:rPr lang="en-US" sz="8000" spc="784">
                <a:solidFill>
                  <a:srgbClr val="231F20"/>
                </a:solidFill>
                <a:latin typeface="Oswald Bold"/>
              </a:rPr>
              <a:t>2. ĐẶC ĐIỂM</a:t>
            </a:r>
          </a:p>
        </p:txBody>
      </p:sp>
      <p:sp>
        <p:nvSpPr>
          <p:cNvPr id="8" name="TextBox 8"/>
          <p:cNvSpPr txBox="1"/>
          <p:nvPr/>
        </p:nvSpPr>
        <p:spPr>
          <a:xfrm>
            <a:off x="1200869" y="1650647"/>
            <a:ext cx="2636996" cy="512445"/>
          </a:xfrm>
          <a:prstGeom prst="rect">
            <a:avLst/>
          </a:prstGeom>
        </p:spPr>
        <p:txBody>
          <a:bodyPr lIns="0" tIns="0" rIns="0" bIns="0" rtlCol="0" anchor="t">
            <a:spAutoFit/>
          </a:bodyPr>
          <a:lstStyle/>
          <a:p>
            <a:pPr marL="647700" lvl="1" indent="-323850" algn="ctr">
              <a:lnSpc>
                <a:spcPts val="4140"/>
              </a:lnSpc>
              <a:buFont typeface="Arial"/>
              <a:buChar char="•"/>
            </a:pPr>
            <a:r>
              <a:rPr lang="en-US" sz="3000" spc="30">
                <a:solidFill>
                  <a:srgbClr val="231F20"/>
                </a:solidFill>
                <a:latin typeface="DM Sans Bold"/>
              </a:rPr>
              <a:t>For Sensor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0" y="0"/>
            <a:ext cx="18288000" cy="1435100"/>
            <a:chOff x="0" y="0"/>
            <a:chExt cx="4816593" cy="377969"/>
          </a:xfrm>
        </p:grpSpPr>
        <p:sp>
          <p:nvSpPr>
            <p:cNvPr id="4" name="Freeform 4"/>
            <p:cNvSpPr/>
            <p:nvPr/>
          </p:nvSpPr>
          <p:spPr>
            <a:xfrm>
              <a:off x="0" y="0"/>
              <a:ext cx="4816592" cy="377969"/>
            </a:xfrm>
            <a:custGeom>
              <a:avLst/>
              <a:gdLst/>
              <a:ahLst/>
              <a:cxnLst/>
              <a:rect l="l" t="t" r="r" b="b"/>
              <a:pathLst>
                <a:path w="4816592" h="377969">
                  <a:moveTo>
                    <a:pt x="0" y="0"/>
                  </a:moveTo>
                  <a:lnTo>
                    <a:pt x="4816592" y="0"/>
                  </a:lnTo>
                  <a:lnTo>
                    <a:pt x="4816592" y="377969"/>
                  </a:lnTo>
                  <a:lnTo>
                    <a:pt x="0" y="377969"/>
                  </a:lnTo>
                  <a:close/>
                </a:path>
              </a:pathLst>
            </a:custGeom>
            <a:solidFill>
              <a:srgbClr val="1A1A1A"/>
            </a:solidFill>
          </p:spPr>
          <p:txBody>
            <a:bodyPr/>
            <a:lstStyle/>
            <a:p>
              <a:endParaRPr lang="en-US"/>
            </a:p>
          </p:txBody>
        </p:sp>
        <p:sp>
          <p:nvSpPr>
            <p:cNvPr id="5" name="TextBox 5"/>
            <p:cNvSpPr txBox="1"/>
            <p:nvPr/>
          </p:nvSpPr>
          <p:spPr>
            <a:xfrm>
              <a:off x="0" y="-19050"/>
              <a:ext cx="4816593" cy="39701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4479722" y="-446019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5302780" y="-2007496"/>
            <a:ext cx="6709932" cy="6885191"/>
          </a:xfrm>
          <a:custGeom>
            <a:avLst/>
            <a:gdLst/>
            <a:ahLst/>
            <a:cxnLst/>
            <a:rect l="l" t="t" r="r" b="b"/>
            <a:pathLst>
              <a:path w="6709932" h="6885191">
                <a:moveTo>
                  <a:pt x="0" y="0"/>
                </a:moveTo>
                <a:lnTo>
                  <a:pt x="6709931" y="0"/>
                </a:lnTo>
                <a:lnTo>
                  <a:pt x="6709931"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1565114" y="172752"/>
            <a:ext cx="10906040" cy="914781"/>
          </a:xfrm>
          <a:prstGeom prst="rect">
            <a:avLst/>
          </a:prstGeom>
        </p:spPr>
        <p:txBody>
          <a:bodyPr lIns="0" tIns="0" rIns="0" bIns="0" rtlCol="0" anchor="t">
            <a:spAutoFit/>
          </a:bodyPr>
          <a:lstStyle/>
          <a:p>
            <a:pPr algn="ctr">
              <a:lnSpc>
                <a:spcPts val="7452"/>
              </a:lnSpc>
            </a:pPr>
            <a:r>
              <a:rPr lang="en-US" sz="5400" spc="529">
                <a:solidFill>
                  <a:srgbClr val="FFFFFF"/>
                </a:solidFill>
                <a:latin typeface="Oswald Bold"/>
              </a:rPr>
              <a:t>3. VÍ DỤ MINH HỌA</a:t>
            </a:r>
          </a:p>
        </p:txBody>
      </p:sp>
      <p:sp>
        <p:nvSpPr>
          <p:cNvPr id="9" name="TextBox 9"/>
          <p:cNvSpPr txBox="1"/>
          <p:nvPr/>
        </p:nvSpPr>
        <p:spPr>
          <a:xfrm>
            <a:off x="626759" y="1579896"/>
            <a:ext cx="8161787" cy="629822"/>
          </a:xfrm>
          <a:prstGeom prst="rect">
            <a:avLst/>
          </a:prstGeom>
        </p:spPr>
        <p:txBody>
          <a:bodyPr lIns="0" tIns="0" rIns="0" bIns="0" rtlCol="0" anchor="t">
            <a:spAutoFit/>
          </a:bodyPr>
          <a:lstStyle/>
          <a:p>
            <a:pPr>
              <a:lnSpc>
                <a:spcPts val="5104"/>
              </a:lnSpc>
            </a:pPr>
            <a:r>
              <a:rPr lang="en-US" sz="3698" spc="362">
                <a:solidFill>
                  <a:srgbClr val="231F20"/>
                </a:solidFill>
                <a:latin typeface="DM Sans Bold"/>
              </a:rPr>
              <a:t>3.1. LINH KIỆN</a:t>
            </a:r>
          </a:p>
        </p:txBody>
      </p:sp>
      <p:sp>
        <p:nvSpPr>
          <p:cNvPr id="10" name="TextBox 10"/>
          <p:cNvSpPr txBox="1"/>
          <p:nvPr/>
        </p:nvSpPr>
        <p:spPr>
          <a:xfrm>
            <a:off x="626759" y="2241303"/>
            <a:ext cx="15228506" cy="3349589"/>
          </a:xfrm>
          <a:prstGeom prst="rect">
            <a:avLst/>
          </a:prstGeom>
        </p:spPr>
        <p:txBody>
          <a:bodyPr lIns="0" tIns="0" rIns="0" bIns="0" rtlCol="0" anchor="t">
            <a:spAutoFit/>
          </a:bodyPr>
          <a:lstStyle/>
          <a:p>
            <a:pPr marL="839950" lvl="1" indent="-419975">
              <a:lnSpc>
                <a:spcPts val="5368"/>
              </a:lnSpc>
              <a:buFont typeface="Arial"/>
              <a:buChar char="•"/>
            </a:pPr>
            <a:r>
              <a:rPr lang="en-US" sz="3890" spc="381">
                <a:solidFill>
                  <a:srgbClr val="231F20"/>
                </a:solidFill>
                <a:latin typeface="DM Sans"/>
              </a:rPr>
              <a:t>Arduino Uno R3 và cáp USB (x1)</a:t>
            </a:r>
          </a:p>
          <a:p>
            <a:pPr marL="839950" lvl="1" indent="-419975">
              <a:lnSpc>
                <a:spcPts val="5368"/>
              </a:lnSpc>
              <a:buFont typeface="Arial"/>
              <a:buChar char="•"/>
            </a:pPr>
            <a:r>
              <a:rPr lang="en-US" sz="3890" spc="381">
                <a:solidFill>
                  <a:srgbClr val="231F20"/>
                </a:solidFill>
                <a:latin typeface="DM Sans"/>
              </a:rPr>
              <a:t>Mạch khung (BreadBoard) (x1)</a:t>
            </a:r>
          </a:p>
          <a:p>
            <a:pPr marL="839950" lvl="1" indent="-419975">
              <a:lnSpc>
                <a:spcPts val="5368"/>
              </a:lnSpc>
              <a:buFont typeface="Arial"/>
              <a:buChar char="•"/>
            </a:pPr>
            <a:r>
              <a:rPr lang="en-US" sz="3890" spc="381">
                <a:solidFill>
                  <a:srgbClr val="231F20"/>
                </a:solidFill>
                <a:latin typeface="DM Sans"/>
              </a:rPr>
              <a:t>Gas Sensor Module (x1)</a:t>
            </a:r>
          </a:p>
          <a:p>
            <a:pPr marL="839950" lvl="1" indent="-419975">
              <a:lnSpc>
                <a:spcPts val="5368"/>
              </a:lnSpc>
              <a:buFont typeface="Arial"/>
              <a:buChar char="•"/>
            </a:pPr>
            <a:r>
              <a:rPr lang="en-US" sz="3890" spc="381">
                <a:solidFill>
                  <a:srgbClr val="231F20"/>
                </a:solidFill>
                <a:latin typeface="DM Sans"/>
              </a:rPr>
              <a:t>Còi (x1), LED (x1 xanh, x1 đỏz</a:t>
            </a:r>
          </a:p>
          <a:p>
            <a:pPr marL="839950" lvl="1" indent="-419975">
              <a:lnSpc>
                <a:spcPts val="5368"/>
              </a:lnSpc>
              <a:buFont typeface="Arial"/>
              <a:buChar char="•"/>
            </a:pPr>
            <a:r>
              <a:rPr lang="en-US" sz="3890" spc="381">
                <a:solidFill>
                  <a:srgbClr val="231F20"/>
                </a:solidFill>
                <a:latin typeface="DM Sans"/>
              </a:rPr>
              <a:t>Dây nối (xn)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695A4184868846AB0C9F63094CAB73" ma:contentTypeVersion="8" ma:contentTypeDescription="Create a new document." ma:contentTypeScope="" ma:versionID="640525e8fa70666266d06a23af5154a0">
  <xsd:schema xmlns:xsd="http://www.w3.org/2001/XMLSchema" xmlns:xs="http://www.w3.org/2001/XMLSchema" xmlns:p="http://schemas.microsoft.com/office/2006/metadata/properties" xmlns:ns2="177da3cf-cb00-4d5b-8f69-29dde18230db" targetNamespace="http://schemas.microsoft.com/office/2006/metadata/properties" ma:root="true" ma:fieldsID="70578365400243273ad5e0f37e61a001" ns2:_="">
    <xsd:import namespace="177da3cf-cb00-4d5b-8f69-29dde18230d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7da3cf-cb00-4d5b-8f69-29dde1823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040966-77F0-4232-98DB-89CAC2669C7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6DF7AD7-B028-48B3-B706-76CF43905A12}">
  <ds:schemaRefs>
    <ds:schemaRef ds:uri="http://schemas.microsoft.com/sharepoint/v3/contenttype/forms"/>
  </ds:schemaRefs>
</ds:datastoreItem>
</file>

<file path=customXml/itemProps3.xml><?xml version="1.0" encoding="utf-8"?>
<ds:datastoreItem xmlns:ds="http://schemas.openxmlformats.org/officeDocument/2006/customXml" ds:itemID="{3C03B862-17D5-4D85-BD06-D1C63FEC6C75}"/>
</file>

<file path=docProps/app.xml><?xml version="1.0" encoding="utf-8"?>
<Properties xmlns="http://schemas.openxmlformats.org/officeDocument/2006/extended-properties" xmlns:vt="http://schemas.openxmlformats.org/officeDocument/2006/docPropsVTypes">
  <TotalTime>9</TotalTime>
  <Words>589</Words>
  <Application>Microsoft Office PowerPoint</Application>
  <PresentationFormat>Custom</PresentationFormat>
  <Paragraphs>92</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Sử Dụng Cảm Biến Với Arduino</dc:title>
  <cp:lastModifiedBy>vinh lê</cp:lastModifiedBy>
  <cp:revision>3</cp:revision>
  <dcterms:created xsi:type="dcterms:W3CDTF">2006-08-16T00:00:00Z</dcterms:created>
  <dcterms:modified xsi:type="dcterms:W3CDTF">2023-11-03T06:52:12Z</dcterms:modified>
  <dc:identifier>DAFwp5b6CYM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0x010100B2695A4184868846AB0C9F63094CAB73</vt:lpwstr>
  </property>
</Properties>
</file>